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2" r:id="rId9"/>
    <p:sldId id="269" r:id="rId10"/>
    <p:sldId id="270" r:id="rId11"/>
    <p:sldId id="272" r:id="rId12"/>
    <p:sldId id="273" r:id="rId13"/>
    <p:sldId id="275" r:id="rId14"/>
    <p:sldId id="276" r:id="rId15"/>
    <p:sldId id="274" r:id="rId16"/>
    <p:sldId id="27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43702" y="571480"/>
            <a:ext cx="233910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latin typeface="黑体" pitchFamily="49" charset="-122"/>
                <a:ea typeface="黑体" pitchFamily="49" charset="-122"/>
              </a:rPr>
              <a:t>广州新页信息科技有限公司</a:t>
            </a:r>
            <a:endParaRPr lang="en-US" altLang="zh-CN" sz="1400" dirty="0" smtClean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900" dirty="0" smtClean="0">
                <a:latin typeface="黑体" pitchFamily="49" charset="-122"/>
                <a:ea typeface="黑体" pitchFamily="49" charset="-122"/>
              </a:rPr>
              <a:t>Guangzhou </a:t>
            </a:r>
            <a:r>
              <a:rPr lang="en-US" altLang="zh-CN" sz="900" dirty="0" err="1" smtClean="0">
                <a:latin typeface="黑体" pitchFamily="49" charset="-122"/>
                <a:ea typeface="黑体" pitchFamily="49" charset="-122"/>
              </a:rPr>
              <a:t>Newpage</a:t>
            </a:r>
            <a:r>
              <a:rPr lang="en-US" altLang="zh-CN" sz="900" dirty="0" smtClean="0">
                <a:latin typeface="黑体" pitchFamily="49" charset="-122"/>
                <a:ea typeface="黑体" pitchFamily="49" charset="-122"/>
              </a:rPr>
              <a:t> Technology </a:t>
            </a:r>
            <a:r>
              <a:rPr lang="en-US" altLang="zh-CN" sz="900" dirty="0" err="1" smtClean="0">
                <a:latin typeface="黑体" pitchFamily="49" charset="-122"/>
                <a:ea typeface="黑体" pitchFamily="49" charset="-122"/>
              </a:rPr>
              <a:t>Co,.LTD</a:t>
            </a:r>
            <a:endParaRPr lang="zh-CN" altLang="en-US" sz="9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1714488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0070C0"/>
                </a:solidFill>
                <a:latin typeface="方正兰亭粗黑_GBK" pitchFamily="2" charset="-122"/>
                <a:ea typeface="方正兰亭粗黑_GBK" pitchFamily="2" charset="-122"/>
              </a:rPr>
              <a:t>新页进销存管理系统</a:t>
            </a:r>
            <a:endParaRPr lang="zh-CN" altLang="en-US" sz="2800" dirty="0">
              <a:solidFill>
                <a:srgbClr val="0070C0"/>
              </a:solidFill>
              <a:latin typeface="方正兰亭粗黑_GBK" pitchFamily="2" charset="-122"/>
              <a:ea typeface="方正兰亭粗黑_GBK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82" y="228599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solidFill>
                  <a:srgbClr val="92D050"/>
                </a:solidFill>
                <a:latin typeface="方正兰亭粗黑_GBK" pitchFamily="2" charset="-122"/>
                <a:ea typeface="方正兰亭粗黑_GBK" pitchFamily="2" charset="-122"/>
              </a:rPr>
              <a:t>产品介绍书</a:t>
            </a:r>
            <a:endParaRPr lang="zh-CN" altLang="en-US" sz="2800" dirty="0">
              <a:solidFill>
                <a:srgbClr val="92D050"/>
              </a:solidFill>
              <a:latin typeface="方正兰亭粗黑_GBK" pitchFamily="2" charset="-122"/>
              <a:ea typeface="方正兰亭粗黑_GBK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4929198"/>
            <a:ext cx="35958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适合行业：门店零售、批发、贸易公司等</a:t>
            </a:r>
          </a:p>
          <a:p>
            <a:r>
              <a:rPr lang="zh-CN" altLang="en-US" sz="1400" dirty="0" smtClean="0"/>
              <a:t>新页进销存管理软件满足不同用户人群需求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财务管理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FINANCIAL MANAGEMENT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28992" y="1714488"/>
            <a:ext cx="3786214" cy="92869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 销售收款单                  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 销售发票              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 应收对账              </a:t>
            </a:r>
            <a:endParaRPr lang="zh-CN" altLang="en-US" sz="1400" dirty="0"/>
          </a:p>
        </p:txBody>
      </p:sp>
      <p:sp>
        <p:nvSpPr>
          <p:cNvPr id="5" name="五边形 4"/>
          <p:cNvSpPr/>
          <p:nvPr/>
        </p:nvSpPr>
        <p:spPr>
          <a:xfrm>
            <a:off x="1928794" y="1714488"/>
            <a:ext cx="1357322" cy="928694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应收应付</a:t>
            </a:r>
            <a:endParaRPr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1928794" y="3000372"/>
            <a:ext cx="1357322" cy="85725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日常收支</a:t>
            </a:r>
            <a:endParaRPr lang="zh-CN" altLang="en-US" dirty="0"/>
          </a:p>
        </p:txBody>
      </p:sp>
      <p:sp>
        <p:nvSpPr>
          <p:cNvPr id="9" name="五边形 8"/>
          <p:cNvSpPr/>
          <p:nvPr/>
        </p:nvSpPr>
        <p:spPr>
          <a:xfrm>
            <a:off x="1928794" y="4214818"/>
            <a:ext cx="1357322" cy="85725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工资管理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357818" y="1714488"/>
            <a:ext cx="1857388" cy="92869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采购付款单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采购发票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应付对账</a:t>
            </a:r>
            <a:endParaRPr lang="zh-CN" altLang="en-US" sz="1400" dirty="0"/>
          </a:p>
        </p:txBody>
      </p:sp>
      <p:sp>
        <p:nvSpPr>
          <p:cNvPr id="10" name="矩形 9"/>
          <p:cNvSpPr/>
          <p:nvPr/>
        </p:nvSpPr>
        <p:spPr>
          <a:xfrm>
            <a:off x="3428992" y="3000372"/>
            <a:ext cx="1857388" cy="8572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资金收入单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资金支出单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存取款</a:t>
            </a:r>
            <a:endParaRPr lang="zh-CN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5286380" y="3000372"/>
            <a:ext cx="1928826" cy="8572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资金科目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资金账号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固定资产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3428992" y="4214818"/>
            <a:ext cx="1857388" cy="8572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工资计算科目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工资所得税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月薪管理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5286380" y="4214818"/>
            <a:ext cx="1857388" cy="8572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计时工资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  工资表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endParaRPr lang="zh-CN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357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收银台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CHECKOUT COUNTER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虚尾箭头 3"/>
          <p:cNvSpPr/>
          <p:nvPr/>
        </p:nvSpPr>
        <p:spPr>
          <a:xfrm>
            <a:off x="857224" y="1857364"/>
            <a:ext cx="500066" cy="428628"/>
          </a:xfrm>
          <a:prstGeom prst="strip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虚尾箭头 4"/>
          <p:cNvSpPr/>
          <p:nvPr/>
        </p:nvSpPr>
        <p:spPr>
          <a:xfrm>
            <a:off x="857224" y="2643182"/>
            <a:ext cx="500066" cy="428628"/>
          </a:xfrm>
          <a:prstGeom prst="strip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虚尾箭头 5"/>
          <p:cNvSpPr/>
          <p:nvPr/>
        </p:nvSpPr>
        <p:spPr>
          <a:xfrm>
            <a:off x="857224" y="3357562"/>
            <a:ext cx="500066" cy="428628"/>
          </a:xfrm>
          <a:prstGeom prst="strip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虚尾箭头 6"/>
          <p:cNvSpPr/>
          <p:nvPr/>
        </p:nvSpPr>
        <p:spPr>
          <a:xfrm>
            <a:off x="857224" y="4143380"/>
            <a:ext cx="500066" cy="428628"/>
          </a:xfrm>
          <a:prstGeom prst="strip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虚尾箭头 7"/>
          <p:cNvSpPr/>
          <p:nvPr/>
        </p:nvSpPr>
        <p:spPr>
          <a:xfrm>
            <a:off x="857224" y="4857760"/>
            <a:ext cx="500066" cy="428628"/>
          </a:xfrm>
          <a:prstGeom prst="striped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571604" y="1857364"/>
            <a:ext cx="695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NO.1 </a:t>
            </a:r>
            <a:r>
              <a:rPr lang="zh-CN" altLang="en-US" dirty="0" smtClean="0"/>
              <a:t>支持多会员制方式（商品折扣、会员价、促销、无优惠等）；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5012" y="2643182"/>
            <a:ext cx="418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NO.2 </a:t>
            </a:r>
            <a:r>
              <a:rPr lang="zh-CN" altLang="en-US" dirty="0" smtClean="0"/>
              <a:t>可设定商品的促销价及促销时段；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1604" y="3416858"/>
            <a:ext cx="6081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NO.3</a:t>
            </a:r>
            <a:r>
              <a:rPr lang="en-US" altLang="zh-CN" dirty="0" smtClean="0"/>
              <a:t>  </a:t>
            </a:r>
            <a:r>
              <a:rPr lang="zh-CN" altLang="en-US" dirty="0" smtClean="0"/>
              <a:t>收银台销售可自定义快捷键，方便用户的习惯操作；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15722" y="4202676"/>
            <a:ext cx="6437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NO.4 </a:t>
            </a:r>
            <a:r>
              <a:rPr lang="zh-CN" altLang="en-US" dirty="0" smtClean="0"/>
              <a:t>支持多种结账方式：现金、储值卡、代金券、信用卡等；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4925809"/>
            <a:ext cx="6774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NO.5</a:t>
            </a:r>
            <a:r>
              <a:rPr lang="en-US" altLang="zh-CN" dirty="0" smtClean="0"/>
              <a:t>  </a:t>
            </a:r>
            <a:r>
              <a:rPr lang="zh-CN" altLang="en-US" dirty="0" smtClean="0"/>
              <a:t>多种报表可供查询门店销售数据、员工提成，让门店经营状</a:t>
            </a:r>
            <a:endParaRPr lang="en-US" altLang="zh-CN" dirty="0" smtClean="0"/>
          </a:p>
          <a:p>
            <a:r>
              <a:rPr lang="en-US" altLang="zh-CN" dirty="0" smtClean="0"/>
              <a:t>           </a:t>
            </a:r>
            <a:r>
              <a:rPr lang="zh-CN" altLang="en-US" dirty="0" smtClean="0"/>
              <a:t>况一目了然。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报表中心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STATEMENT CENTER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143240" y="2786058"/>
            <a:ext cx="3214710" cy="3214710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形标注 5"/>
          <p:cNvSpPr/>
          <p:nvPr/>
        </p:nvSpPr>
        <p:spPr>
          <a:xfrm>
            <a:off x="1142976" y="3857628"/>
            <a:ext cx="1357322" cy="928694"/>
          </a:xfrm>
          <a:prstGeom prst="wedgeEllipseCallout">
            <a:avLst>
              <a:gd name="adj1" fmla="val 98190"/>
              <a:gd name="adj2" fmla="val 3064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形标注 6"/>
          <p:cNvSpPr/>
          <p:nvPr/>
        </p:nvSpPr>
        <p:spPr>
          <a:xfrm>
            <a:off x="2357422" y="2000240"/>
            <a:ext cx="1357322" cy="928694"/>
          </a:xfrm>
          <a:prstGeom prst="wedgeEllipseCallout">
            <a:avLst>
              <a:gd name="adj1" fmla="val 64506"/>
              <a:gd name="adj2" fmla="val 62436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形标注 8"/>
          <p:cNvSpPr/>
          <p:nvPr/>
        </p:nvSpPr>
        <p:spPr>
          <a:xfrm>
            <a:off x="5357818" y="1785926"/>
            <a:ext cx="1357322" cy="928694"/>
          </a:xfrm>
          <a:prstGeom prst="wedgeEllipseCallout">
            <a:avLst>
              <a:gd name="adj1" fmla="val -37950"/>
              <a:gd name="adj2" fmla="val 78846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形标注 9"/>
          <p:cNvSpPr/>
          <p:nvPr/>
        </p:nvSpPr>
        <p:spPr>
          <a:xfrm>
            <a:off x="6858016" y="3786190"/>
            <a:ext cx="1357322" cy="928694"/>
          </a:xfrm>
          <a:prstGeom prst="wedgeEllipseCallout">
            <a:avLst>
              <a:gd name="adj1" fmla="val -92686"/>
              <a:gd name="adj2" fmla="val 53205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棱台 10"/>
          <p:cNvSpPr/>
          <p:nvPr/>
        </p:nvSpPr>
        <p:spPr>
          <a:xfrm>
            <a:off x="4000496" y="3929066"/>
            <a:ext cx="1500198" cy="928694"/>
          </a:xfrm>
          <a:prstGeom prst="beve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85852" y="41433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采购报表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228599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92D050"/>
                </a:solidFill>
              </a:rPr>
              <a:t>销售报表</a:t>
            </a:r>
            <a:endParaRPr lang="zh-CN" altLang="en-US" b="1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0694" y="20716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92D050"/>
                </a:solidFill>
              </a:rPr>
              <a:t>仓库报表</a:t>
            </a:r>
            <a:endParaRPr lang="zh-CN" altLang="en-US" b="1" dirty="0">
              <a:solidFill>
                <a:srgbClr val="92D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00892" y="40719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综合报表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4810" y="42148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方正兰亭粗黑简体" pitchFamily="2" charset="-122"/>
                <a:ea typeface="方正兰亭粗黑简体" pitchFamily="2" charset="-122"/>
              </a:rPr>
              <a:t>报表中心</a:t>
            </a:r>
            <a:endParaRPr lang="zh-CN" altLang="en-US" dirty="0">
              <a:latin typeface="方正兰亭粗黑简体" pitchFamily="2" charset="-122"/>
              <a:ea typeface="方正兰亭粗黑简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系统界面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SOFTWARE  INTERFACE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8513763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系统界面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SOFTWARE  INTERFACE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43" y="1643050"/>
            <a:ext cx="896975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产品报价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PRODUCT QUOTATION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500306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以上报价为一次付费，终身使用，赠送</a:t>
            </a:r>
            <a:r>
              <a:rPr lang="en-US" dirty="0" smtClean="0"/>
              <a:t>3</a:t>
            </a:r>
            <a:r>
              <a:rPr lang="zh-CN" altLang="en-US" dirty="0" smtClean="0"/>
              <a:t>年售后服务，</a:t>
            </a:r>
            <a:r>
              <a:rPr lang="en-US" dirty="0" smtClean="0"/>
              <a:t>3</a:t>
            </a:r>
            <a:r>
              <a:rPr lang="zh-CN" altLang="en-US" dirty="0" smtClean="0"/>
              <a:t>年后如果需要延长售后</a:t>
            </a:r>
            <a:r>
              <a:rPr lang="zh-CN" altLang="en-US" dirty="0" smtClean="0"/>
              <a:t>是</a:t>
            </a:r>
            <a:r>
              <a:rPr lang="en-US" smtClean="0"/>
              <a:t>500</a:t>
            </a:r>
            <a:r>
              <a:rPr lang="zh-CN" altLang="en-US" dirty="0" smtClean="0"/>
              <a:t>元</a:t>
            </a:r>
            <a:r>
              <a:rPr lang="en-US" dirty="0" smtClean="0"/>
              <a:t>/</a:t>
            </a:r>
            <a:r>
              <a:rPr lang="zh-CN" altLang="en-US" dirty="0" smtClean="0"/>
              <a:t>年。</a:t>
            </a:r>
          </a:p>
          <a:p>
            <a:r>
              <a:rPr lang="zh-CN" altLang="en-US" dirty="0" smtClean="0"/>
              <a:t>（注：可以开增值税专用发票，抵</a:t>
            </a:r>
            <a:r>
              <a:rPr lang="en-US" dirty="0" smtClean="0"/>
              <a:t>3</a:t>
            </a:r>
            <a:r>
              <a:rPr lang="zh-CN" altLang="en-US" dirty="0" smtClean="0"/>
              <a:t>个点）</a:t>
            </a:r>
          </a:p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14348" y="2071678"/>
          <a:ext cx="742955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428760"/>
                <a:gridCol w="1785950"/>
                <a:gridCol w="1500198"/>
                <a:gridCol w="17145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版本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r>
                        <a:rPr lang="zh-CN" altLang="en-US" dirty="0" smtClean="0"/>
                        <a:t>个工作点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增加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工作点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无限制工作点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进销存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2000</a:t>
                      </a:r>
                      <a:r>
                        <a:rPr lang="zh-CN" altLang="en-US" dirty="0" smtClean="0"/>
                        <a:t>元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500</a:t>
                      </a:r>
                      <a:r>
                        <a:rPr lang="zh-CN" altLang="en-US" dirty="0" smtClean="0"/>
                        <a:t>元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10500</a:t>
                      </a:r>
                      <a:r>
                        <a:rPr lang="zh-CN" altLang="en-US" dirty="0" smtClean="0"/>
                        <a:t>元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57884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联系我们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CONTACT US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071678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广州新页信息科技有限公司</a:t>
            </a:r>
            <a:endParaRPr lang="zh-CN" altLang="en-US" dirty="0" smtClean="0"/>
          </a:p>
          <a:p>
            <a:r>
              <a:rPr lang="zh-CN" altLang="en-US" dirty="0" smtClean="0"/>
              <a:t>地址：广东省广州市海珠区新港东路</a:t>
            </a:r>
            <a:r>
              <a:rPr lang="en-US" dirty="0" smtClean="0"/>
              <a:t>1068</a:t>
            </a:r>
            <a:r>
              <a:rPr lang="zh-CN" altLang="en-US" dirty="0" smtClean="0"/>
              <a:t>号中洲中心南塔</a:t>
            </a:r>
            <a:r>
              <a:rPr lang="en-US" dirty="0" smtClean="0"/>
              <a:t>C</a:t>
            </a:r>
            <a:r>
              <a:rPr lang="zh-CN" altLang="en-US" dirty="0" smtClean="0"/>
              <a:t>座</a:t>
            </a:r>
            <a:r>
              <a:rPr lang="en-US" dirty="0" smtClean="0"/>
              <a:t>2309</a:t>
            </a:r>
            <a:endParaRPr lang="zh-CN" altLang="en-US" dirty="0" smtClean="0"/>
          </a:p>
          <a:p>
            <a:r>
              <a:rPr lang="zh-CN" altLang="en-US" dirty="0" smtClean="0"/>
              <a:t>           （地铁</a:t>
            </a:r>
            <a:r>
              <a:rPr lang="en-US" dirty="0" smtClean="0"/>
              <a:t>8</a:t>
            </a:r>
            <a:r>
              <a:rPr lang="zh-CN" altLang="en-US" dirty="0" smtClean="0"/>
              <a:t>号线琶洲站</a:t>
            </a:r>
            <a:r>
              <a:rPr lang="en-US" dirty="0" smtClean="0"/>
              <a:t>D</a:t>
            </a:r>
            <a:r>
              <a:rPr lang="zh-CN" altLang="en-US" dirty="0" smtClean="0"/>
              <a:t>出口前行</a:t>
            </a:r>
            <a:r>
              <a:rPr lang="en-US" dirty="0" smtClean="0"/>
              <a:t>100</a:t>
            </a:r>
            <a:r>
              <a:rPr lang="zh-CN" altLang="en-US" dirty="0" smtClean="0"/>
              <a:t>米）</a:t>
            </a:r>
          </a:p>
          <a:p>
            <a:r>
              <a:rPr lang="zh-CN" altLang="en-US" dirty="0" smtClean="0"/>
              <a:t>邮政编码：</a:t>
            </a:r>
            <a:r>
              <a:rPr lang="en-US" altLang="zh-CN" dirty="0" smtClean="0"/>
              <a:t>510335</a:t>
            </a:r>
            <a:endParaRPr lang="zh-CN" altLang="en-US" dirty="0" smtClean="0"/>
          </a:p>
          <a:p>
            <a:r>
              <a:rPr lang="zh-CN" altLang="en-US" dirty="0" smtClean="0"/>
              <a:t>电话：</a:t>
            </a:r>
            <a:r>
              <a:rPr lang="en-US" dirty="0" smtClean="0"/>
              <a:t>86-020-84163929</a:t>
            </a:r>
            <a:endParaRPr lang="zh-CN" altLang="en-US" dirty="0" smtClean="0"/>
          </a:p>
          <a:p>
            <a:r>
              <a:rPr lang="zh-CN" altLang="en-US" dirty="0" smtClean="0"/>
              <a:t>传真：</a:t>
            </a:r>
            <a:r>
              <a:rPr lang="en-US" dirty="0" smtClean="0"/>
              <a:t>86-020-34349565</a:t>
            </a:r>
            <a:endParaRPr lang="zh-CN" altLang="en-US" dirty="0" smtClean="0"/>
          </a:p>
          <a:p>
            <a:r>
              <a:rPr lang="zh-CN" altLang="en-US" dirty="0" smtClean="0"/>
              <a:t>销售热线：</a:t>
            </a:r>
            <a:r>
              <a:rPr lang="en-US" dirty="0" smtClean="0"/>
              <a:t>400-626-2524</a:t>
            </a:r>
            <a:endParaRPr lang="zh-CN" altLang="en-US" dirty="0" smtClean="0"/>
          </a:p>
          <a:p>
            <a:r>
              <a:rPr lang="zh-CN" altLang="en-US" dirty="0" smtClean="0"/>
              <a:t>网址：</a:t>
            </a:r>
            <a:r>
              <a:rPr lang="en-US" dirty="0" smtClean="0"/>
              <a:t>www.soft2005.com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72d58PICNJg_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95036"/>
            <a:ext cx="4899228" cy="3262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060954"/>
            <a:ext cx="842968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公司简介：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          广州新页信息科技有限公司（以下简称新页软件）成立于</a:t>
            </a:r>
            <a:r>
              <a:rPr lang="en-US" dirty="0" smtClean="0"/>
              <a:t>2005</a:t>
            </a:r>
            <a:r>
              <a:rPr lang="zh-CN" altLang="en-US" dirty="0" smtClean="0"/>
              <a:t>年，是一家以软件开发、销售为主的科技型公司。公司</a:t>
            </a:r>
            <a:r>
              <a:rPr lang="en-US" dirty="0" smtClean="0"/>
              <a:t>85%</a:t>
            </a:r>
            <a:r>
              <a:rPr lang="zh-CN" altLang="en-US" dirty="0" smtClean="0"/>
              <a:t>以上的员工都具有本科以上学历，并且曾参与国内著名管理软件的开发和设计，主要研发</a:t>
            </a:r>
            <a:r>
              <a:rPr lang="en-US" dirty="0" smtClean="0"/>
              <a:t>ERP</a:t>
            </a:r>
            <a:r>
              <a:rPr lang="zh-CN" altLang="en-US" dirty="0" smtClean="0"/>
              <a:t>、项目管理、进销存、仓库管理、人力资源、财务管理等系列软件，为各种规模和处于不同成长阶段的中小企业提供信息化解决方案。目前，新页软件产品已经成功地应用于国内及海外</a:t>
            </a:r>
            <a:r>
              <a:rPr lang="en-US" dirty="0" smtClean="0"/>
              <a:t>10</a:t>
            </a:r>
            <a:r>
              <a:rPr lang="zh-CN" altLang="en-US" dirty="0" smtClean="0"/>
              <a:t>万家中小企业，并且得到各行各业用户的一致认可和好评。 我们先后推出进销存系列软件，生产</a:t>
            </a:r>
            <a:r>
              <a:rPr lang="en-US" dirty="0" smtClean="0"/>
              <a:t>ERP</a:t>
            </a:r>
            <a:r>
              <a:rPr lang="zh-CN" altLang="en-US" dirty="0" smtClean="0"/>
              <a:t>系列软件等。软件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功能简单，操作方便，人性化的流程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设计，普通用户无需专门培训也能很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快的掌握软件的操作使用方法。</a:t>
            </a:r>
          </a:p>
          <a:p>
            <a:endParaRPr lang="zh-CN" altLang="en-US" dirty="0"/>
          </a:p>
        </p:txBody>
      </p:sp>
      <p:pic>
        <p:nvPicPr>
          <p:cNvPr id="8" name="图片 7" descr="log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pic>
        <p:nvPicPr>
          <p:cNvPr id="15363" name="Picture 3" descr="C:\Users\Administrator\Desktop\u=2222848247,720915573&amp;fm=27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1810" y="3226138"/>
            <a:ext cx="3532190" cy="35604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571612"/>
            <a:ext cx="407196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产品概述：</a:t>
            </a:r>
            <a:endParaRPr lang="zh-CN" altLang="en-US" dirty="0" smtClean="0"/>
          </a:p>
          <a:p>
            <a:r>
              <a:rPr lang="zh-CN" altLang="en-US" dirty="0" smtClean="0"/>
              <a:t>新页进销存从客户实际需求出发，适用于中小型公司企业、商品批发、零售、贸易、个体经营、私营企业等行业。新页进销存界面清晰，操作简单、快捷应用、查询方便、账目清晰等多种软件特点；功能简单、操作方便、人性化流程设计，普通用户不需培训也能很快掌握软件的操作使用方法。针对局域网、互联网开发</a:t>
            </a:r>
            <a:r>
              <a:rPr lang="en-US" dirty="0" smtClean="0"/>
              <a:t>,</a:t>
            </a:r>
            <a:r>
              <a:rPr lang="zh-CN" altLang="en-US" dirty="0" smtClean="0"/>
              <a:t>满足支持远程多种营销方式。我们不仅在技术方面有完美的追求，更为了让您找到适合自己的软件，我们推出订制功能。根据您的需要打造适合您的进销存！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3438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系统特点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SYSTEM CHARACTERISTICS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857364"/>
            <a:ext cx="43140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b="1" dirty="0" smtClean="0"/>
              <a:t>1</a:t>
            </a:r>
            <a:r>
              <a:rPr lang="zh-CN" altLang="en-US" b="1" dirty="0" smtClean="0"/>
              <a:t>、专业性强</a:t>
            </a:r>
            <a:endParaRPr lang="en-US" altLang="zh-CN" b="1" dirty="0" smtClean="0"/>
          </a:p>
          <a:p>
            <a:pPr lvl="0"/>
            <a:r>
              <a:rPr lang="zh-CN" altLang="en-US" sz="1400" dirty="0" smtClean="0"/>
              <a:t>针对中小型公司企业各种管理方式进行灵活的设置；</a:t>
            </a:r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2571744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 smtClean="0"/>
              <a:t>2</a:t>
            </a:r>
            <a:r>
              <a:rPr lang="zh-CN" altLang="en-US" b="1" dirty="0" smtClean="0"/>
              <a:t>、覆盖性广</a:t>
            </a:r>
            <a:endParaRPr lang="en-US" altLang="zh-CN" b="1" dirty="0" smtClean="0"/>
          </a:p>
          <a:p>
            <a:pPr lvl="0"/>
            <a:r>
              <a:rPr lang="zh-CN" altLang="en-US" sz="1400" dirty="0" smtClean="0"/>
              <a:t>系统包括物资资源管理（物流）、人力资源管理（人流）、财务资源管理（财流）、信息资源管理（信息流）集成一体化的企业管理软件；</a:t>
            </a:r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3500438"/>
            <a:ext cx="72152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 smtClean="0"/>
              <a:t>3</a:t>
            </a:r>
            <a:r>
              <a:rPr lang="zh-CN" altLang="en-US" b="1" dirty="0" smtClean="0"/>
              <a:t>、技术先进</a:t>
            </a:r>
            <a:endParaRPr lang="en-US" altLang="zh-CN" b="1" dirty="0" smtClean="0"/>
          </a:p>
          <a:p>
            <a:pPr lvl="0"/>
            <a:r>
              <a:rPr lang="zh-CN" altLang="en-US" sz="1400" dirty="0" smtClean="0"/>
              <a:t>系统在利用主流技术的同时，在条码技术、无线射频技术等与软件完美的配合；</a:t>
            </a:r>
          </a:p>
          <a:p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4272985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4</a:t>
            </a:r>
            <a:r>
              <a:rPr lang="zh-CN" altLang="en-US" b="1" dirty="0" smtClean="0"/>
              <a:t>、业务灵活</a:t>
            </a:r>
            <a:endParaRPr lang="en-US" altLang="zh-CN" b="1" dirty="0" smtClean="0"/>
          </a:p>
          <a:p>
            <a:r>
              <a:rPr lang="zh-CN" altLang="en-US" sz="1400" dirty="0" smtClean="0"/>
              <a:t>系统贯穿整个工作流程，所有部门都能灵活设置使用；</a:t>
            </a:r>
            <a:endParaRPr lang="zh-CN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5072074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b="1" dirty="0" smtClean="0"/>
              <a:t>5</a:t>
            </a:r>
            <a:r>
              <a:rPr lang="zh-CN" altLang="en-US" b="1" dirty="0" smtClean="0"/>
              <a:t>、管理清晰</a:t>
            </a:r>
            <a:endParaRPr lang="en-US" altLang="zh-CN" b="1" dirty="0" smtClean="0"/>
          </a:p>
          <a:p>
            <a:pPr lvl="0"/>
            <a:r>
              <a:rPr lang="zh-CN" altLang="en-US" sz="1400" dirty="0" smtClean="0"/>
              <a:t>系统针对企业关心的成本、效率、进度等信息详细体现，也可对异常问题进行预警；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00694" y="571480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新页进销存系统架构图</a:t>
            </a:r>
            <a:endParaRPr lang="zh-CN" altLang="en-US" sz="2000" dirty="0">
              <a:latin typeface="方正兰亭粗黑简体" pitchFamily="2" charset="-122"/>
              <a:ea typeface="方正兰亭粗黑简体" pitchFamily="2" charset="-122"/>
            </a:endParaRPr>
          </a:p>
        </p:txBody>
      </p:sp>
      <p:sp>
        <p:nvSpPr>
          <p:cNvPr id="8" name="六边形 7"/>
          <p:cNvSpPr/>
          <p:nvPr/>
        </p:nvSpPr>
        <p:spPr>
          <a:xfrm>
            <a:off x="3857620" y="1428736"/>
            <a:ext cx="1740230" cy="1500198"/>
          </a:xfrm>
          <a:prstGeom prst="hexag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销售管理</a:t>
            </a:r>
            <a:endParaRPr lang="zh-CN" altLang="en-US" dirty="0"/>
          </a:p>
        </p:txBody>
      </p:sp>
      <p:sp>
        <p:nvSpPr>
          <p:cNvPr id="9" name="六边形 8"/>
          <p:cNvSpPr/>
          <p:nvPr/>
        </p:nvSpPr>
        <p:spPr>
          <a:xfrm>
            <a:off x="2357422" y="2214554"/>
            <a:ext cx="1740230" cy="1500198"/>
          </a:xfrm>
          <a:prstGeom prst="hexag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收银台</a:t>
            </a:r>
            <a:endParaRPr lang="zh-CN" altLang="en-US" dirty="0"/>
          </a:p>
        </p:txBody>
      </p:sp>
      <p:sp>
        <p:nvSpPr>
          <p:cNvPr id="11" name="六边形 10"/>
          <p:cNvSpPr/>
          <p:nvPr/>
        </p:nvSpPr>
        <p:spPr>
          <a:xfrm>
            <a:off x="3857620" y="4643446"/>
            <a:ext cx="1740230" cy="1500198"/>
          </a:xfrm>
          <a:prstGeom prst="hexag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财务管理</a:t>
            </a:r>
            <a:endParaRPr lang="zh-CN" altLang="en-US" dirty="0"/>
          </a:p>
        </p:txBody>
      </p:sp>
      <p:sp>
        <p:nvSpPr>
          <p:cNvPr id="12" name="六边形 11"/>
          <p:cNvSpPr/>
          <p:nvPr/>
        </p:nvSpPr>
        <p:spPr>
          <a:xfrm>
            <a:off x="2357422" y="3857628"/>
            <a:ext cx="1740230" cy="1500198"/>
          </a:xfrm>
          <a:prstGeom prst="hexag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人事管理</a:t>
            </a:r>
            <a:endParaRPr lang="zh-CN" altLang="en-US" dirty="0"/>
          </a:p>
        </p:txBody>
      </p:sp>
      <p:sp>
        <p:nvSpPr>
          <p:cNvPr id="13" name="六边形 12"/>
          <p:cNvSpPr/>
          <p:nvPr/>
        </p:nvSpPr>
        <p:spPr>
          <a:xfrm>
            <a:off x="5357818" y="2214554"/>
            <a:ext cx="1740230" cy="1500198"/>
          </a:xfrm>
          <a:prstGeom prst="hexagon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仓库管理</a:t>
            </a:r>
            <a:endParaRPr lang="zh-CN" altLang="en-US" dirty="0"/>
          </a:p>
        </p:txBody>
      </p:sp>
      <p:sp>
        <p:nvSpPr>
          <p:cNvPr id="14" name="六边形 13"/>
          <p:cNvSpPr/>
          <p:nvPr/>
        </p:nvSpPr>
        <p:spPr>
          <a:xfrm>
            <a:off x="5357818" y="3857628"/>
            <a:ext cx="1740230" cy="1500198"/>
          </a:xfrm>
          <a:prstGeom prst="hexagon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采购管理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3372" y="3500438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latin typeface="方正兰亭粗黑_GBK" pitchFamily="2" charset="-122"/>
                <a:ea typeface="方正兰亭粗黑_GBK" pitchFamily="2" charset="-122"/>
              </a:rPr>
              <a:t>进销存</a:t>
            </a:r>
            <a:endParaRPr lang="zh-CN" altLang="en-US" sz="2800" b="1" dirty="0">
              <a:latin typeface="方正兰亭粗黑_GBK" pitchFamily="2" charset="-122"/>
              <a:ea typeface="方正兰亭粗黑_GBK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采购管理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PURCHASING MANAGEMENT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714348" y="1785926"/>
            <a:ext cx="1500198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采购申请单</a:t>
            </a:r>
            <a:endParaRPr lang="zh-CN" altLang="en-US" dirty="0"/>
          </a:p>
        </p:txBody>
      </p:sp>
      <p:sp>
        <p:nvSpPr>
          <p:cNvPr id="5" name="五边形 4"/>
          <p:cNvSpPr/>
          <p:nvPr/>
        </p:nvSpPr>
        <p:spPr>
          <a:xfrm>
            <a:off x="2357422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采购订单</a:t>
            </a:r>
            <a:endParaRPr lang="zh-CN" altLang="en-US" dirty="0"/>
          </a:p>
        </p:txBody>
      </p:sp>
      <p:sp>
        <p:nvSpPr>
          <p:cNvPr id="6" name="五边形 5"/>
          <p:cNvSpPr/>
          <p:nvPr/>
        </p:nvSpPr>
        <p:spPr>
          <a:xfrm>
            <a:off x="3929058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采购入库</a:t>
            </a:r>
            <a:endParaRPr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5429256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采购退货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929454" y="1785926"/>
            <a:ext cx="1143008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对账单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2786058"/>
            <a:ext cx="83582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有效掌握供应商资质、询价记录等；</a:t>
            </a:r>
          </a:p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物料的监控跟踪、及时预警；</a:t>
            </a:r>
          </a:p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对物料的质量与交期提供有力的保障；</a:t>
            </a:r>
          </a:p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支持分批次入库；</a:t>
            </a:r>
          </a:p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支持条码扫描入库；</a:t>
            </a:r>
          </a:p>
          <a:p>
            <a:pPr lvl="0"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支持自定义打印采购合同、采购订单、入库单、对账单等格式；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仓库管理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WAREHOUSE MANAGEMENT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" name="五边形 4"/>
          <p:cNvSpPr/>
          <p:nvPr/>
        </p:nvSpPr>
        <p:spPr>
          <a:xfrm>
            <a:off x="1714480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其他出库</a:t>
            </a:r>
            <a:endParaRPr lang="zh-CN" altLang="en-US" dirty="0"/>
          </a:p>
        </p:txBody>
      </p:sp>
      <p:sp>
        <p:nvSpPr>
          <p:cNvPr id="6" name="五边形 5"/>
          <p:cNvSpPr/>
          <p:nvPr/>
        </p:nvSpPr>
        <p:spPr>
          <a:xfrm>
            <a:off x="3214678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库存盘点</a:t>
            </a:r>
            <a:endParaRPr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4714876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库存调拨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715272" y="1785926"/>
            <a:ext cx="1214446" cy="50006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商品拆分</a:t>
            </a:r>
            <a:endParaRPr lang="zh-CN" altLang="en-US" dirty="0"/>
          </a:p>
        </p:txBody>
      </p:sp>
      <p:sp>
        <p:nvSpPr>
          <p:cNvPr id="9" name="五边形 8"/>
          <p:cNvSpPr/>
          <p:nvPr/>
        </p:nvSpPr>
        <p:spPr>
          <a:xfrm>
            <a:off x="214282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其他入库</a:t>
            </a:r>
            <a:endParaRPr lang="zh-CN" altLang="en-US" dirty="0"/>
          </a:p>
        </p:txBody>
      </p:sp>
      <p:sp>
        <p:nvSpPr>
          <p:cNvPr id="10" name="五边形 9"/>
          <p:cNvSpPr/>
          <p:nvPr/>
        </p:nvSpPr>
        <p:spPr>
          <a:xfrm>
            <a:off x="6215074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商品组装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2857496"/>
            <a:ext cx="842968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支持多仓库、多仓位管理，</a:t>
            </a:r>
          </a:p>
          <a:p>
            <a:pPr lv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支持全程条码出入库；</a:t>
            </a:r>
          </a:p>
          <a:p>
            <a:pPr lv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可自定义成品、原材料等标签的打印格式；</a:t>
            </a:r>
          </a:p>
          <a:p>
            <a:pPr lv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支持简易生产，直接做商品组装、拆分工作；</a:t>
            </a:r>
          </a:p>
          <a:p>
            <a:pPr lv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可查询仓库商品的进出汇总，进出明细等；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8638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销售管理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SALES MANAGEMENT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五边形 5"/>
          <p:cNvSpPr/>
          <p:nvPr/>
        </p:nvSpPr>
        <p:spPr>
          <a:xfrm>
            <a:off x="857224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销售报价</a:t>
            </a:r>
            <a:endParaRPr lang="zh-CN" altLang="en-US" dirty="0"/>
          </a:p>
        </p:txBody>
      </p:sp>
      <p:sp>
        <p:nvSpPr>
          <p:cNvPr id="7" name="五边形 6"/>
          <p:cNvSpPr/>
          <p:nvPr/>
        </p:nvSpPr>
        <p:spPr>
          <a:xfrm>
            <a:off x="2357422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销售订单</a:t>
            </a:r>
            <a:endParaRPr lang="zh-CN" altLang="en-US" dirty="0"/>
          </a:p>
        </p:txBody>
      </p:sp>
      <p:sp>
        <p:nvSpPr>
          <p:cNvPr id="8" name="五边形 7"/>
          <p:cNvSpPr/>
          <p:nvPr/>
        </p:nvSpPr>
        <p:spPr>
          <a:xfrm>
            <a:off x="3929058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销售出库</a:t>
            </a:r>
            <a:endParaRPr lang="zh-CN" altLang="en-US" dirty="0"/>
          </a:p>
        </p:txBody>
      </p:sp>
      <p:sp>
        <p:nvSpPr>
          <p:cNvPr id="9" name="五边形 8"/>
          <p:cNvSpPr/>
          <p:nvPr/>
        </p:nvSpPr>
        <p:spPr>
          <a:xfrm>
            <a:off x="5429256" y="1785926"/>
            <a:ext cx="1357322" cy="500066"/>
          </a:xfrm>
          <a:prstGeom prst="homePlat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销售退回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29454" y="1785926"/>
            <a:ext cx="1143008" cy="50006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对账单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928934"/>
            <a:ext cx="71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完整的销售流程，各部门可灵活设置；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完整地记录客户的历史销售情况，可随时进行查询；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可根据客户设置销售员的权限；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可以根据不同的客户预设不同的销售单价级别；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可以通过销售报表，分析销售人员的业绩等；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支持条码扫描出库；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支持分批次出库；</a:t>
            </a:r>
          </a:p>
          <a:p>
            <a:pPr lvl="0">
              <a:buClr>
                <a:srgbClr val="92D050"/>
              </a:buClr>
              <a:buFont typeface="Wingdings" pitchFamily="2" charset="2"/>
              <a:buChar char="u"/>
            </a:pPr>
            <a:r>
              <a:rPr lang="zh-CN" altLang="en-US" dirty="0" smtClean="0"/>
              <a:t>支持自定义打印销售合同、销售订单、出库单、对账单等格式；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2327910" cy="1582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86250" y="500042"/>
            <a:ext cx="4357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方正兰亭粗黑简体" pitchFamily="2" charset="-122"/>
                <a:ea typeface="方正兰亭粗黑简体" pitchFamily="2" charset="-122"/>
              </a:rPr>
              <a:t>人事管理  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rPr>
              <a:t>PERSONNEL MANAGEMENT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五边形 3"/>
          <p:cNvSpPr/>
          <p:nvPr/>
        </p:nvSpPr>
        <p:spPr>
          <a:xfrm>
            <a:off x="2357390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人员调动</a:t>
            </a:r>
            <a:endParaRPr lang="zh-CN" altLang="en-US" dirty="0"/>
          </a:p>
        </p:txBody>
      </p:sp>
      <p:sp>
        <p:nvSpPr>
          <p:cNvPr id="5" name="五边形 4"/>
          <p:cNvSpPr/>
          <p:nvPr/>
        </p:nvSpPr>
        <p:spPr>
          <a:xfrm>
            <a:off x="3857588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人员离职</a:t>
            </a:r>
            <a:endParaRPr lang="zh-CN" altLang="en-US" dirty="0"/>
          </a:p>
        </p:txBody>
      </p:sp>
      <p:sp>
        <p:nvSpPr>
          <p:cNvPr id="6" name="五边形 5"/>
          <p:cNvSpPr/>
          <p:nvPr/>
        </p:nvSpPr>
        <p:spPr>
          <a:xfrm>
            <a:off x="5429224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人员复职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929486" y="1785926"/>
            <a:ext cx="1428728" cy="50006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住宿登记</a:t>
            </a:r>
            <a:endParaRPr lang="zh-CN" altLang="en-US" dirty="0"/>
          </a:p>
        </p:txBody>
      </p:sp>
      <p:sp>
        <p:nvSpPr>
          <p:cNvPr id="9" name="五边形 8"/>
          <p:cNvSpPr/>
          <p:nvPr/>
        </p:nvSpPr>
        <p:spPr>
          <a:xfrm>
            <a:off x="857224" y="1785926"/>
            <a:ext cx="1357322" cy="500066"/>
          </a:xfrm>
          <a:prstGeom prst="homePlat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员工资料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5754" y="2786058"/>
            <a:ext cx="83582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支持劳动合同、物品管理、证件管理、离职档案管理；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支持厂牌打印；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系统自动提示员工生日、试用期满、合同期满；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灵活处理员工转正、离职、退休、复职等；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可跟二代身份证读卡器连接使用，直接读取身份证的姓名、照片、身份证号码、家庭地址等；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详细员工信息的记录，如职称、学历等信息的维护；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可自动生成人事查询报表与统计；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u"/>
            </a:pPr>
            <a:r>
              <a:rPr lang="zh-CN" altLang="en-US" dirty="0" smtClean="0"/>
              <a:t>可打印员工花名册；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1131</Words>
  <PresentationFormat>全屏显示(4:3)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China</cp:lastModifiedBy>
  <cp:revision>95</cp:revision>
  <dcterms:created xsi:type="dcterms:W3CDTF">2018-07-20T06:51:49Z</dcterms:created>
  <dcterms:modified xsi:type="dcterms:W3CDTF">2019-06-21T08:22:52Z</dcterms:modified>
</cp:coreProperties>
</file>