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4B8ED-DA14-491B-AF4C-4A2A76DB19B6}" type="datetimeFigureOut">
              <a:rPr lang="zh-CN" altLang="en-US" smtClean="0"/>
              <a:pPr/>
              <a:t>2019/6/22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63BDC-3A87-43B4-8AF7-6508873113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A0A5B-240D-4981-8F55-59333267EA81}" type="datetimeFigureOut">
              <a:rPr lang="zh-CN" altLang="en-US" smtClean="0"/>
              <a:pPr/>
              <a:t>2019/6/22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61E58-4A85-490B-84BB-4DB154787F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61E58-4A85-490B-84BB-4DB154787F3B}" type="slidenum">
              <a:rPr lang="zh-CN" altLang="en-US" smtClean="0"/>
              <a:pPr/>
              <a:t>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61E58-4A85-490B-84BB-4DB154787F3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61E58-4A85-490B-84BB-4DB154787F3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61E58-4A85-490B-84BB-4DB154787F3B}" type="slidenum">
              <a:rPr lang="zh-CN" altLang="en-US" smtClean="0"/>
              <a:pPr/>
              <a:t>43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2018/4/24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2018/4/24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2018/4/24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2018/4/24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2018/4/24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2018/4/24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2018/4/24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2018/4/24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2018/4/24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200"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2018/4/24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2018/4/24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2018/4/24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44.xml"/><Relationship Id="rId3" Type="http://schemas.openxmlformats.org/officeDocument/2006/relationships/image" Target="../media/image1.png"/><Relationship Id="rId7" Type="http://schemas.openxmlformats.org/officeDocument/2006/relationships/slide" Target="slide21.xml"/><Relationship Id="rId12" Type="http://schemas.openxmlformats.org/officeDocument/2006/relationships/slide" Target="slide39.xml"/><Relationship Id="rId17" Type="http://schemas.openxmlformats.org/officeDocument/2006/relationships/slide" Target="slide52.xml"/><Relationship Id="rId2" Type="http://schemas.openxmlformats.org/officeDocument/2006/relationships/notesSlide" Target="../notesSlides/notesSlide1.xml"/><Relationship Id="rId16" Type="http://schemas.openxmlformats.org/officeDocument/2006/relationships/slide" Target="slide5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11" Type="http://schemas.openxmlformats.org/officeDocument/2006/relationships/slide" Target="slide35.xml"/><Relationship Id="rId5" Type="http://schemas.openxmlformats.org/officeDocument/2006/relationships/slide" Target="slide9.xml"/><Relationship Id="rId15" Type="http://schemas.openxmlformats.org/officeDocument/2006/relationships/slide" Target="slide50.xml"/><Relationship Id="rId10" Type="http://schemas.openxmlformats.org/officeDocument/2006/relationships/slide" Target="slide32.xml"/><Relationship Id="rId4" Type="http://schemas.openxmlformats.org/officeDocument/2006/relationships/slide" Target="slide2.xml"/><Relationship Id="rId9" Type="http://schemas.openxmlformats.org/officeDocument/2006/relationships/slide" Target="slide28.xml"/><Relationship Id="rId14" Type="http://schemas.openxmlformats.org/officeDocument/2006/relationships/slide" Target="slide4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12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15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16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18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19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22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23.xml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5" Type="http://schemas.openxmlformats.org/officeDocument/2006/relationships/slide" Target="slide22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25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27.xml"/><Relationship Id="rId4" Type="http://schemas.openxmlformats.org/officeDocument/2006/relationships/slide" Target="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28.xml"/><Relationship Id="rId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29.xml"/><Relationship Id="rId4" Type="http://schemas.openxmlformats.org/officeDocument/2006/relationships/slide" Target="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30.xml"/><Relationship Id="rId4" Type="http://schemas.openxmlformats.org/officeDocument/2006/relationships/slide" Target="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31.xml"/><Relationship Id="rId4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33.xml"/><Relationship Id="rId4" Type="http://schemas.openxmlformats.org/officeDocument/2006/relationships/slide" Target="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34.xml"/><Relationship Id="rId4" Type="http://schemas.openxmlformats.org/officeDocument/2006/relationships/slide" Target="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35.xml"/><Relationship Id="rId4" Type="http://schemas.openxmlformats.org/officeDocument/2006/relationships/slide" Target="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36.xml"/><Relationship Id="rId4" Type="http://schemas.openxmlformats.org/officeDocument/2006/relationships/slide" Target="sl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37.xml"/><Relationship Id="rId4" Type="http://schemas.openxmlformats.org/officeDocument/2006/relationships/slide" Target="sl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38.xml"/><Relationship Id="rId4" Type="http://schemas.openxmlformats.org/officeDocument/2006/relationships/slide" Target="sl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39.xml"/><Relationship Id="rId4" Type="http://schemas.openxmlformats.org/officeDocument/2006/relationships/slide" Target="sl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40.xml"/><Relationship Id="rId4" Type="http://schemas.openxmlformats.org/officeDocument/2006/relationships/slide" Target="slid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41.xml"/><Relationship Id="rId4" Type="http://schemas.openxmlformats.org/officeDocument/2006/relationships/slide" Target="slid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42.xml"/><Relationship Id="rId4" Type="http://schemas.openxmlformats.org/officeDocument/2006/relationships/slide" Target="slide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43.xml"/><Relationship Id="rId4" Type="http://schemas.openxmlformats.org/officeDocument/2006/relationships/slide" Target="slide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44.xml"/><Relationship Id="rId4" Type="http://schemas.openxmlformats.org/officeDocument/2006/relationships/slide" Target="slide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5.xml"/><Relationship Id="rId5" Type="http://schemas.openxmlformats.org/officeDocument/2006/relationships/slide" Target="slide43.xml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46.xml"/><Relationship Id="rId4" Type="http://schemas.openxmlformats.org/officeDocument/2006/relationships/slide" Target="slide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47.xml"/><Relationship Id="rId4" Type="http://schemas.openxmlformats.org/officeDocument/2006/relationships/slide" Target="slide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8.xml"/><Relationship Id="rId5" Type="http://schemas.openxmlformats.org/officeDocument/2006/relationships/slide" Target="slide46.xml"/><Relationship Id="rId4" Type="http://schemas.openxmlformats.org/officeDocument/2006/relationships/image" Target="../media/image5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9.xml"/><Relationship Id="rId5" Type="http://schemas.openxmlformats.org/officeDocument/2006/relationships/slide" Target="slide47.xml"/><Relationship Id="rId4" Type="http://schemas.openxmlformats.org/officeDocument/2006/relationships/image" Target="../media/image5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0.xml"/><Relationship Id="rId5" Type="http://schemas.openxmlformats.org/officeDocument/2006/relationships/slide" Target="slide48.xml"/><Relationship Id="rId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51.xml"/><Relationship Id="rId4" Type="http://schemas.openxmlformats.org/officeDocument/2006/relationships/slide" Target="slide4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slide" Target="slide1.xml"/><Relationship Id="rId4" Type="http://schemas.openxmlformats.org/officeDocument/2006/relationships/slide" Target="slide5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slide" Target="slide5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ft2005.com/Web/NewsInfo-260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2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械进销存（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GSP</a:t>
            </a:r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审查）</a:t>
            </a:r>
            <a:endParaRPr lang="zh-CN" altLang="en-US" sz="1350" dirty="0"/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sp>
        <p:nvSpPr>
          <p:cNvPr id="6" name="标题 21"/>
          <p:cNvSpPr txBox="1">
            <a:spLocks/>
          </p:cNvSpPr>
          <p:nvPr/>
        </p:nvSpPr>
        <p:spPr>
          <a:xfrm>
            <a:off x="142844" y="71414"/>
            <a:ext cx="7886700" cy="495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  <a:t>新页生产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  <a:t>ERP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290" y="928670"/>
            <a:ext cx="678661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、基础资料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hlinkClick r:id="rId4" action="ppaction://hlinksldjump"/>
              </a:rPr>
              <a:t>1.1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hlinkClick r:id="rId4" action="ppaction://hlinksldjump"/>
              </a:rPr>
              <a:t>、商品资料的录入及其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hlinkClick r:id="rId4" action="ppaction://hlinksldjump"/>
              </a:rPr>
              <a:t>excel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hlinkClick r:id="rId4" action="ppaction://hlinksldjump"/>
              </a:rPr>
              <a:t>导入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hlinkClick r:id="rId4" action="ppaction://hlinksldjump"/>
              </a:rPr>
              <a:t>…………………………1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hlinkClick r:id="rId5" action="ppaction://hlinksldjump"/>
              </a:rPr>
              <a:t>1.2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hlinkClick r:id="rId5" action="ppaction://hlinksldjump"/>
              </a:rPr>
              <a:t>、客户资料的录入及其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hlinkClick r:id="rId5" action="ppaction://hlinksldjump"/>
              </a:rPr>
              <a:t>excel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hlinkClick r:id="rId5" action="ppaction://hlinksldjump"/>
              </a:rPr>
              <a:t>导入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hlinkClick r:id="rId5" action="ppaction://hlinksldjump"/>
              </a:rPr>
              <a:t>…………………………8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hlinkClick r:id="rId6" action="ppaction://hlinksldjump"/>
              </a:rPr>
              <a:t>1.3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hlinkClick r:id="rId6" action="ppaction://hlinksldjump"/>
              </a:rPr>
              <a:t>、期初库存的录入及其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hlinkClick r:id="rId6" action="ppaction://hlinksldjump"/>
              </a:rPr>
              <a:t>excel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hlinkClick r:id="rId6" action="ppaction://hlinksldjump"/>
              </a:rPr>
              <a:t>导入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hlinkClick r:id="rId6" action="ppaction://hlinksldjump"/>
              </a:rPr>
              <a:t>…………………………12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hlinkClick r:id="rId7" action="ppaction://hlinksldjump"/>
              </a:rPr>
              <a:t>1.4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hlinkClick r:id="rId7" action="ppaction://hlinksldjump"/>
              </a:rPr>
              <a:t>、产品结构清单（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hlinkClick r:id="rId7" action="ppaction://hlinksldjump"/>
              </a:rPr>
              <a:t>BOM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hlinkClick r:id="rId7" action="ppaction://hlinksldjump"/>
              </a:rPr>
              <a:t>）的录入及其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hlinkClick r:id="rId7" action="ppaction://hlinksldjump"/>
              </a:rPr>
              <a:t>excel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hlinkClick r:id="rId7" action="ppaction://hlinksldjump"/>
              </a:rPr>
              <a:t>导入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hlinkClick r:id="rId7" action="ppaction://hlinksldjump"/>
              </a:rPr>
              <a:t>……20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hlinkClick r:id="rId8" action="ppaction://hlinksldjump"/>
              </a:rPr>
              <a:t>1.5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hlinkClick r:id="rId8" action="ppaction://hlinksldjump"/>
              </a:rPr>
              <a:t>、添加生产工序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hlinkClick r:id="rId8" action="ppaction://hlinksldjump"/>
              </a:rPr>
              <a:t>………………………………………………….25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hlinkClick r:id="rId9" action="ppaction://hlinksldjump"/>
              </a:rPr>
              <a:t>2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hlinkClick r:id="rId9" action="ppaction://hlinksldjump"/>
              </a:rPr>
              <a:t>、销售订单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hlinkClick r:id="rId9" action="ppaction://hlinksldjump"/>
              </a:rPr>
              <a:t>…………………………………………………………………27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hlinkClick r:id="rId10" action="ppaction://hlinksldjump"/>
              </a:rPr>
              <a:t>3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hlinkClick r:id="rId10" action="ppaction://hlinksldjump"/>
              </a:rPr>
              <a:t>、生产计划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hlinkClick r:id="rId10" action="ppaction://hlinksldjump"/>
              </a:rPr>
              <a:t>…………………………………………………………………31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hlinkClick r:id="rId11" action="ppaction://hlinksldjump"/>
              </a:rPr>
              <a:t>4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hlinkClick r:id="rId11" action="ppaction://hlinksldjump"/>
              </a:rPr>
              <a:t>、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hlinkClick r:id="rId11" action="ppaction://hlinksldjump"/>
              </a:rPr>
              <a:t>MRP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hlinkClick r:id="rId11" action="ppaction://hlinksldjump"/>
              </a:rPr>
              <a:t>运算生成采购需求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hlinkClick r:id="rId11" action="ppaction://hlinksldjump"/>
              </a:rPr>
              <a:t>…………………………………………….34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hlinkClick r:id="rId12" action="ppaction://hlinksldjump"/>
              </a:rPr>
              <a:t>5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hlinkClick r:id="rId12" action="ppaction://hlinksldjump"/>
              </a:rPr>
              <a:t>、加工单（委外加工单）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hlinkClick r:id="rId12" action="ppaction://hlinksldjump"/>
              </a:rPr>
              <a:t> …………………………………………….38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hlinkClick r:id="rId13" action="ppaction://hlinksldjump"/>
              </a:rPr>
              <a:t>6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hlinkClick r:id="rId13" action="ppaction://hlinksldjump"/>
              </a:rPr>
              <a:t>、领料单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hlinkClick r:id="rId13" action="ppaction://hlinksldjump"/>
              </a:rPr>
              <a:t>…………………………………………………………………….43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hlinkClick r:id="rId14" action="ppaction://hlinksldjump"/>
              </a:rPr>
              <a:t>7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hlinkClick r:id="rId14" action="ppaction://hlinksldjump"/>
              </a:rPr>
              <a:t>、工序移交单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hlinkClick r:id="rId14" action="ppaction://hlinksldjump"/>
              </a:rPr>
              <a:t>……………………………………………………………...46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hlinkClick r:id="rId15" action="ppaction://hlinksldjump"/>
              </a:rPr>
              <a:t>8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hlinkClick r:id="rId15" action="ppaction://hlinksldjump"/>
              </a:rPr>
              <a:t>、验收单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hlinkClick r:id="rId15" action="ppaction://hlinksldjump"/>
              </a:rPr>
              <a:t>…………………………………………………………………….49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hlinkClick r:id="rId16" action="ppaction://hlinksldjump"/>
              </a:rPr>
              <a:t>9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hlinkClick r:id="rId16" action="ppaction://hlinksldjump"/>
              </a:rPr>
              <a:t>、生产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hlinkClick r:id="rId16" action="ppaction://hlinksldjump"/>
              </a:rPr>
              <a:t>入库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hlinkClick r:id="rId16" action="ppaction://hlinksldjump"/>
              </a:rPr>
              <a:t>生成唯一条码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hlinkClick r:id="rId16" action="ppaction://hlinksldjump"/>
              </a:rPr>
              <a:t>…..…………………………………………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hlinkClick r:id="rId16" action="ppaction://hlinksldjump"/>
              </a:rPr>
              <a:t>50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hlinkClick r:id="rId17" action="ppaction://hlinksldjump"/>
              </a:rPr>
              <a:t>10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  <a:hlinkClick r:id="rId17" action="ppaction://hlinksldjump"/>
              </a:rPr>
              <a:t>、销售订单出库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hlinkClick r:id="rId17" action="ppaction://hlinksldjump"/>
              </a:rPr>
              <a:t>…………………………………………………………51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2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械进销存（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GSP</a:t>
            </a:r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审查）</a:t>
            </a:r>
            <a:endParaRPr lang="zh-CN" altLang="en-US" sz="1350" dirty="0"/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sp>
        <p:nvSpPr>
          <p:cNvPr id="4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  <a:cs typeface="+mj-cs"/>
              </a:rPr>
              <a:t>1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  <a:cs typeface="+mj-cs"/>
              </a:rPr>
              <a:t>、基础资料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000108"/>
            <a:ext cx="3296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1.2.2  </a:t>
            </a:r>
            <a:r>
              <a:rPr lang="zh-CN" altLang="en-US" dirty="0" smtClean="0"/>
              <a:t>手动录入客户供应商资料</a:t>
            </a:r>
            <a:endParaRPr lang="zh-CN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736"/>
            <a:ext cx="8637587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圆角矩形标注 7"/>
          <p:cNvSpPr/>
          <p:nvPr/>
        </p:nvSpPr>
        <p:spPr>
          <a:xfrm>
            <a:off x="2643174" y="1857364"/>
            <a:ext cx="1547446" cy="756139"/>
          </a:xfrm>
          <a:prstGeom prst="wedgeRoundRectCallout">
            <a:avLst>
              <a:gd name="adj1" fmla="val -76614"/>
              <a:gd name="adj2" fmla="val 74127"/>
              <a:gd name="adj3" fmla="val 16667"/>
            </a:avLst>
          </a:prstGeom>
          <a:solidFill>
            <a:srgbClr val="FF0000">
              <a:alpha val="7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/>
              <a:t>点击“新增”按钮，添加资料</a:t>
            </a:r>
            <a:endParaRPr lang="zh-CN" altLang="en-US" sz="1400" b="1" dirty="0"/>
          </a:p>
        </p:txBody>
      </p:sp>
      <p:sp>
        <p:nvSpPr>
          <p:cNvPr id="10" name="矩形 9"/>
          <p:cNvSpPr/>
          <p:nvPr/>
        </p:nvSpPr>
        <p:spPr>
          <a:xfrm>
            <a:off x="428596" y="5000636"/>
            <a:ext cx="8282354" cy="1255101"/>
          </a:xfrm>
          <a:prstGeom prst="rect">
            <a:avLst/>
          </a:prstGeom>
          <a:solidFill>
            <a:srgbClr val="FF0000">
              <a:alpha val="7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 smtClean="0">
                <a:solidFill>
                  <a:schemeClr val="bg1"/>
                </a:solidFill>
              </a:rPr>
              <a:t>1</a:t>
            </a:r>
            <a:r>
              <a:rPr lang="zh-CN" altLang="en-US" sz="1400" dirty="0" smtClean="0">
                <a:solidFill>
                  <a:schemeClr val="bg1"/>
                </a:solidFill>
              </a:rPr>
              <a:t>）左边是客户分类，点击客户分类，右边会显示该类别对应的客户供应商资料；</a:t>
            </a:r>
          </a:p>
          <a:p>
            <a:r>
              <a:rPr lang="en-US" altLang="zh-CN" sz="1400" dirty="0" smtClean="0">
                <a:solidFill>
                  <a:schemeClr val="bg1"/>
                </a:solidFill>
              </a:rPr>
              <a:t>2</a:t>
            </a:r>
            <a:r>
              <a:rPr lang="zh-CN" altLang="en-US" sz="1400" dirty="0" smtClean="0">
                <a:solidFill>
                  <a:schemeClr val="bg1"/>
                </a:solidFill>
              </a:rPr>
              <a:t>）有客户反应，为什么客户名称删除了，却显示还存在？是因为删除后，客户资料还在回收站里，需</a:t>
            </a:r>
            <a:endParaRPr lang="en-US" altLang="zh-CN" sz="1400" dirty="0" smtClean="0">
              <a:solidFill>
                <a:schemeClr val="bg1"/>
              </a:solidFill>
            </a:endParaRPr>
          </a:p>
          <a:p>
            <a:r>
              <a:rPr lang="en-US" altLang="zh-CN" sz="1400" dirty="0" smtClean="0">
                <a:solidFill>
                  <a:schemeClr val="bg1"/>
                </a:solidFill>
              </a:rPr>
              <a:t>       </a:t>
            </a:r>
            <a:r>
              <a:rPr lang="zh-CN" altLang="en-US" sz="1400" dirty="0" smtClean="0">
                <a:solidFill>
                  <a:schemeClr val="bg1"/>
                </a:solidFill>
              </a:rPr>
              <a:t>要进入“查看回收站”中还原，或者彻底删除；</a:t>
            </a:r>
            <a:endParaRPr lang="en-US" altLang="zh-CN" sz="1400" dirty="0" smtClean="0">
              <a:solidFill>
                <a:schemeClr val="bg1"/>
              </a:solidFill>
            </a:endParaRPr>
          </a:p>
          <a:p>
            <a:r>
              <a:rPr lang="en-US" altLang="zh-CN" sz="1400" dirty="0" smtClean="0">
                <a:solidFill>
                  <a:schemeClr val="bg1"/>
                </a:solidFill>
              </a:rPr>
              <a:t>3</a:t>
            </a:r>
            <a:r>
              <a:rPr lang="zh-CN" altLang="en-US" sz="1400" dirty="0" smtClean="0">
                <a:solidFill>
                  <a:schemeClr val="bg1"/>
                </a:solidFill>
              </a:rPr>
              <a:t>）注意“导入”按钮，后面讲解的</a:t>
            </a:r>
            <a:r>
              <a:rPr lang="en-US" altLang="zh-CN" sz="1400" dirty="0" smtClean="0">
                <a:solidFill>
                  <a:schemeClr val="bg1"/>
                </a:solidFill>
              </a:rPr>
              <a:t>EXCEL</a:t>
            </a:r>
            <a:r>
              <a:rPr lang="zh-CN" altLang="en-US" sz="1400" dirty="0" smtClean="0">
                <a:solidFill>
                  <a:schemeClr val="bg1"/>
                </a:solidFill>
              </a:rPr>
              <a:t>导入，是通过该功能导入的。</a:t>
            </a:r>
          </a:p>
        </p:txBody>
      </p:sp>
      <p:sp>
        <p:nvSpPr>
          <p:cNvPr id="13" name="TextBox 12">
            <a:hlinkClick r:id="rId4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上一页</a:t>
            </a:r>
            <a:endParaRPr lang="zh-CN" altLang="en-US" sz="1400" dirty="0"/>
          </a:p>
        </p:txBody>
      </p:sp>
      <p:sp>
        <p:nvSpPr>
          <p:cNvPr id="15" name="TextBox 14">
            <a:hlinkClick r:id="rId5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下一页</a:t>
            </a:r>
            <a:endParaRPr lang="zh-CN" altLang="en-US" sz="1400" dirty="0"/>
          </a:p>
        </p:txBody>
      </p:sp>
      <p:sp>
        <p:nvSpPr>
          <p:cNvPr id="16" name="TextBox 15">
            <a:hlinkClick r:id="rId6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2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械进销存（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GSP</a:t>
            </a:r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审查）</a:t>
            </a:r>
            <a:endParaRPr lang="zh-CN" altLang="en-US" sz="1350" dirty="0"/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sp>
        <p:nvSpPr>
          <p:cNvPr id="4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  <a:cs typeface="+mj-cs"/>
              </a:rPr>
              <a:t>1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  <a:cs typeface="+mj-cs"/>
              </a:rPr>
              <a:t>、基础资料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785794"/>
            <a:ext cx="3932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1.2.3 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excel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导入客户供应商资料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58" y="1142984"/>
            <a:ext cx="8073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</a:t>
            </a:r>
            <a:r>
              <a:rPr lang="zh-CN" altLang="en-US" dirty="0" smtClean="0"/>
              <a:t>、先在</a:t>
            </a:r>
            <a:r>
              <a:rPr lang="en-US" altLang="zh-CN" dirty="0" smtClean="0"/>
              <a:t>EXCEL</a:t>
            </a:r>
            <a:r>
              <a:rPr lang="zh-CN" altLang="en-US" dirty="0" smtClean="0"/>
              <a:t>里按要求输入产品资料</a:t>
            </a:r>
            <a:endParaRPr lang="en-US" altLang="zh-CN" dirty="0" smtClean="0"/>
          </a:p>
          <a:p>
            <a:r>
              <a:rPr lang="zh-CN" altLang="en-US" dirty="0" smtClean="0"/>
              <a:t>导入的格式在软件的安装路径下，默认在：</a:t>
            </a:r>
            <a:r>
              <a:rPr lang="en-US" altLang="zh-CN" dirty="0" smtClean="0"/>
              <a:t>D:\d:\</a:t>
            </a:r>
            <a:r>
              <a:rPr lang="zh-CN" altLang="en-US" dirty="0" smtClean="0"/>
              <a:t>新页生产</a:t>
            </a:r>
            <a:r>
              <a:rPr lang="en-US" altLang="zh-CN" dirty="0" smtClean="0"/>
              <a:t>ERP\Client\Excel</a:t>
            </a:r>
            <a:r>
              <a:rPr lang="zh-CN" altLang="en-US" dirty="0" smtClean="0"/>
              <a:t>下，</a:t>
            </a:r>
            <a:endParaRPr lang="en-US" altLang="zh-CN" dirty="0" smtClean="0"/>
          </a:p>
          <a:p>
            <a:r>
              <a:rPr lang="zh-CN" altLang="en-US" dirty="0" smtClean="0"/>
              <a:t>也可以咨询</a:t>
            </a:r>
            <a:r>
              <a:rPr lang="en-US" altLang="zh-CN" dirty="0" smtClean="0"/>
              <a:t>QQ</a:t>
            </a:r>
            <a:r>
              <a:rPr lang="zh-CN" altLang="en-US" dirty="0" smtClean="0"/>
              <a:t>客服索取导入的格式。</a:t>
            </a:r>
          </a:p>
          <a:p>
            <a:endParaRPr lang="zh-CN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03" y="2010750"/>
            <a:ext cx="8253413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285720" y="5143512"/>
            <a:ext cx="8625254" cy="1169387"/>
          </a:xfrm>
          <a:prstGeom prst="rect">
            <a:avLst/>
          </a:prstGeom>
          <a:solidFill>
            <a:srgbClr val="FF0000">
              <a:alpha val="7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400" b="1" dirty="0" smtClean="0">
                <a:solidFill>
                  <a:schemeClr val="bg1"/>
                </a:solidFill>
              </a:rPr>
              <a:t>同样的客户名称不能为空，必须输入，其他字信息用户可以根据的需要选择是否录入；如果</a:t>
            </a:r>
            <a:r>
              <a:rPr lang="en-US" altLang="zh-CN" sz="1400" b="1" dirty="0" smtClean="0">
                <a:solidFill>
                  <a:schemeClr val="bg1"/>
                </a:solidFill>
              </a:rPr>
              <a:t>EXCEL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上有字段没有显示，而想要导入的，可以在后面直接增加列名；</a:t>
            </a:r>
            <a:endParaRPr lang="en-US" altLang="zh-CN" sz="1400" b="1" dirty="0" smtClean="0">
              <a:solidFill>
                <a:schemeClr val="bg1"/>
              </a:solidFill>
            </a:endParaRPr>
          </a:p>
          <a:p>
            <a:endParaRPr lang="en-US" altLang="zh-CN" sz="1400" b="1" dirty="0" smtClean="0">
              <a:solidFill>
                <a:schemeClr val="bg1"/>
              </a:solidFill>
            </a:endParaRPr>
          </a:p>
          <a:p>
            <a:r>
              <a:rPr lang="zh-CN" altLang="en-US" sz="1400" b="1" dirty="0" smtClean="0">
                <a:solidFill>
                  <a:schemeClr val="bg1"/>
                </a:solidFill>
              </a:rPr>
              <a:t>注意：</a:t>
            </a:r>
            <a:r>
              <a:rPr lang="en-US" altLang="zh-CN" sz="1400" b="1" dirty="0" smtClean="0">
                <a:solidFill>
                  <a:schemeClr val="bg1"/>
                </a:solidFill>
              </a:rPr>
              <a:t>EXCEL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的格式要简单的列头</a:t>
            </a:r>
            <a:r>
              <a:rPr lang="en-US" altLang="zh-CN" sz="1400" b="1" dirty="0" smtClean="0">
                <a:solidFill>
                  <a:schemeClr val="bg1"/>
                </a:solidFill>
              </a:rPr>
              <a:t>+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内容即可，不要添加如下拉，或者其他公式等，会导致导入不了。</a:t>
            </a:r>
            <a:endParaRPr lang="en-US" altLang="zh-CN" sz="1400" b="1" dirty="0" smtClean="0">
              <a:solidFill>
                <a:schemeClr val="bg1"/>
              </a:solidFill>
            </a:endParaRPr>
          </a:p>
        </p:txBody>
      </p:sp>
      <p:sp>
        <p:nvSpPr>
          <p:cNvPr id="13" name="TextBox 12">
            <a:hlinkClick r:id="rId4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上一页</a:t>
            </a:r>
            <a:endParaRPr lang="zh-CN" altLang="en-US" sz="1400" dirty="0"/>
          </a:p>
        </p:txBody>
      </p:sp>
      <p:sp>
        <p:nvSpPr>
          <p:cNvPr id="15" name="TextBox 14">
            <a:hlinkClick r:id="rId5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下一页</a:t>
            </a:r>
            <a:endParaRPr lang="zh-CN" altLang="en-US" sz="1400" dirty="0"/>
          </a:p>
        </p:txBody>
      </p:sp>
      <p:sp>
        <p:nvSpPr>
          <p:cNvPr id="16" name="TextBox 15">
            <a:hlinkClick r:id="rId6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2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械进销存（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GSP</a:t>
            </a:r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审查）</a:t>
            </a:r>
            <a:endParaRPr lang="zh-CN" altLang="en-US" sz="1350" dirty="0"/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sp>
        <p:nvSpPr>
          <p:cNvPr id="4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  <a:cs typeface="+mj-cs"/>
              </a:rPr>
              <a:t>1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  <a:cs typeface="+mj-cs"/>
              </a:rPr>
              <a:t>、基础资料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071546"/>
            <a:ext cx="88841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</a:t>
            </a:r>
            <a:r>
              <a:rPr lang="zh-CN" altLang="en-US" dirty="0" smtClean="0"/>
              <a:t>、做好</a:t>
            </a:r>
            <a:r>
              <a:rPr lang="en-US" altLang="zh-CN" dirty="0" smtClean="0"/>
              <a:t>EXCEL</a:t>
            </a:r>
            <a:r>
              <a:rPr lang="zh-CN" altLang="en-US" dirty="0" smtClean="0"/>
              <a:t>后，在</a:t>
            </a:r>
            <a:r>
              <a:rPr lang="en-US" altLang="zh-CN" dirty="0" smtClean="0"/>
              <a:t>【</a:t>
            </a:r>
            <a:r>
              <a:rPr lang="zh-CN" altLang="en-US" dirty="0" smtClean="0"/>
              <a:t>客户供应商及首营审批</a:t>
            </a:r>
            <a:r>
              <a:rPr lang="en-US" altLang="zh-CN" dirty="0" smtClean="0"/>
              <a:t>】</a:t>
            </a:r>
            <a:r>
              <a:rPr lang="zh-CN" altLang="en-US" dirty="0" smtClean="0"/>
              <a:t>模块中，点击“导入”按钮；</a:t>
            </a:r>
            <a:endParaRPr lang="en-US" altLang="zh-CN" dirty="0" smtClean="0"/>
          </a:p>
          <a:p>
            <a:r>
              <a:rPr lang="zh-CN" altLang="en-US" dirty="0" smtClean="0"/>
              <a:t>点击导入之后，直接点击“确定”按钮，无需选择类别，软件会根据</a:t>
            </a:r>
            <a:r>
              <a:rPr lang="en-US" altLang="zh-CN" dirty="0" smtClean="0"/>
              <a:t>EXCEL</a:t>
            </a:r>
            <a:r>
              <a:rPr lang="zh-CN" altLang="en-US" dirty="0" smtClean="0"/>
              <a:t>中的类别</a:t>
            </a:r>
            <a:endParaRPr lang="en-US" altLang="zh-CN" dirty="0" smtClean="0"/>
          </a:p>
          <a:p>
            <a:r>
              <a:rPr lang="zh-CN" altLang="en-US" dirty="0" smtClean="0"/>
              <a:t>自动对应，如果软件还没有创建类别，</a:t>
            </a:r>
            <a:r>
              <a:rPr lang="en-US" altLang="zh-CN" dirty="0" smtClean="0"/>
              <a:t>EXCEL</a:t>
            </a:r>
            <a:r>
              <a:rPr lang="zh-CN" altLang="en-US" dirty="0" smtClean="0"/>
              <a:t>导入后，类别会自动生成；</a:t>
            </a:r>
          </a:p>
          <a:p>
            <a:endParaRPr lang="zh-CN" alt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214554"/>
            <a:ext cx="4500594" cy="40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5429256" y="3500438"/>
            <a:ext cx="3578469" cy="2584938"/>
          </a:xfrm>
          <a:prstGeom prst="rect">
            <a:avLst/>
          </a:prstGeom>
          <a:solidFill>
            <a:srgbClr val="FF0000">
              <a:alpha val="7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b="1" dirty="0" smtClean="0">
                <a:solidFill>
                  <a:schemeClr val="bg1"/>
                </a:solidFill>
              </a:rPr>
              <a:t>2.4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要导入的列，需要在复选框上打勾，点击下拉按钮，选择</a:t>
            </a:r>
            <a:r>
              <a:rPr lang="en-US" altLang="zh-CN" sz="1400" b="1" dirty="0" smtClean="0">
                <a:solidFill>
                  <a:schemeClr val="bg1"/>
                </a:solidFill>
              </a:rPr>
              <a:t>EXCEL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中对应的字段；（切记，如果不打勾，则不会导入）；</a:t>
            </a:r>
            <a:r>
              <a:rPr lang="en-US" altLang="zh-CN" sz="1400" b="1" dirty="0" smtClean="0">
                <a:solidFill>
                  <a:schemeClr val="bg1"/>
                </a:solidFill>
              </a:rPr>
              <a:t/>
            </a:r>
            <a:br>
              <a:rPr lang="en-US" altLang="zh-CN" sz="1400" b="1" dirty="0" smtClean="0">
                <a:solidFill>
                  <a:schemeClr val="bg1"/>
                </a:solidFill>
              </a:rPr>
            </a:br>
            <a:r>
              <a:rPr lang="en-US" altLang="zh-CN" sz="1400" b="1" dirty="0" smtClean="0">
                <a:solidFill>
                  <a:schemeClr val="bg1"/>
                </a:solidFill>
              </a:rPr>
              <a:t>2.5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选择完成后，点击“下一步”按钮，稍等片刻即提示导入成功。</a:t>
            </a:r>
            <a:endParaRPr lang="en-US" altLang="zh-CN" sz="1400" b="1" dirty="0" smtClean="0">
              <a:solidFill>
                <a:schemeClr val="bg1"/>
              </a:solidFill>
            </a:endParaRPr>
          </a:p>
          <a:p>
            <a:endParaRPr lang="en-US" altLang="zh-CN" sz="1400" b="1" dirty="0" smtClean="0">
              <a:solidFill>
                <a:schemeClr val="bg1"/>
              </a:solidFill>
            </a:endParaRPr>
          </a:p>
          <a:p>
            <a:r>
              <a:rPr lang="en-US" altLang="zh-CN" sz="1400" b="1" dirty="0" smtClean="0">
                <a:solidFill>
                  <a:schemeClr val="bg1"/>
                </a:solidFill>
              </a:rPr>
              <a:t>PS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：如果不能导入，例如在上图中，</a:t>
            </a:r>
            <a:r>
              <a:rPr lang="en-US" altLang="zh-CN" sz="1400" b="1" dirty="0" smtClean="0">
                <a:solidFill>
                  <a:schemeClr val="bg1"/>
                </a:solidFill>
              </a:rPr>
              <a:t>EXCEL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的字段没有带出来，或者选择</a:t>
            </a:r>
            <a:r>
              <a:rPr lang="en-US" altLang="zh-CN" sz="1400" b="1" dirty="0" smtClean="0">
                <a:solidFill>
                  <a:schemeClr val="bg1"/>
                </a:solidFill>
              </a:rPr>
              <a:t>EXCEL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的时候，找不到</a:t>
            </a:r>
            <a:r>
              <a:rPr lang="en-US" altLang="zh-CN" sz="1400" b="1" dirty="0" smtClean="0">
                <a:solidFill>
                  <a:schemeClr val="bg1"/>
                </a:solidFill>
              </a:rPr>
              <a:t>EXCEL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等问题，请参考导入商品资料</a:t>
            </a:r>
            <a:endParaRPr lang="en-US" altLang="zh-CN" sz="1400" b="1" dirty="0" smtClean="0">
              <a:solidFill>
                <a:schemeClr val="bg1"/>
              </a:solidFill>
            </a:endParaRPr>
          </a:p>
          <a:p>
            <a:r>
              <a:rPr lang="zh-CN" altLang="en-US" sz="1400" b="1" dirty="0" smtClean="0">
                <a:solidFill>
                  <a:schemeClr val="bg1"/>
                </a:solidFill>
              </a:rPr>
              <a:t>的方法解决。</a:t>
            </a:r>
            <a:endParaRPr lang="en-US" altLang="zh-CN" sz="1400" b="1" dirty="0" smtClean="0">
              <a:solidFill>
                <a:schemeClr val="bg1"/>
              </a:solidFill>
            </a:endParaRPr>
          </a:p>
        </p:txBody>
      </p:sp>
      <p:sp>
        <p:nvSpPr>
          <p:cNvPr id="13" name="TextBox 12">
            <a:hlinkClick r:id="rId4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上一页</a:t>
            </a:r>
            <a:endParaRPr lang="zh-CN" altLang="en-US" sz="1400" dirty="0"/>
          </a:p>
        </p:txBody>
      </p:sp>
      <p:sp>
        <p:nvSpPr>
          <p:cNvPr id="14" name="TextBox 13">
            <a:hlinkClick r:id="rId5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下一页</a:t>
            </a:r>
            <a:endParaRPr lang="zh-CN" altLang="en-US" sz="1400" dirty="0"/>
          </a:p>
        </p:txBody>
      </p:sp>
      <p:sp>
        <p:nvSpPr>
          <p:cNvPr id="15" name="TextBox 14">
            <a:hlinkClick r:id="rId6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2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械进销存（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GSP</a:t>
            </a:r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审查）</a:t>
            </a:r>
            <a:endParaRPr lang="zh-CN" altLang="en-US" sz="1350" dirty="0"/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sp>
        <p:nvSpPr>
          <p:cNvPr id="4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  <a:cs typeface="+mj-cs"/>
              </a:rPr>
              <a:t>1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  <a:cs typeface="+mj-cs"/>
              </a:rPr>
              <a:t>、基础资料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857232"/>
            <a:ext cx="3834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1.3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、期初库存的录入及其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excel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导入</a:t>
            </a: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875" y="1428736"/>
            <a:ext cx="7494587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上一页</a:t>
            </a:r>
            <a:endParaRPr lang="zh-CN" altLang="en-US" sz="1400" dirty="0"/>
          </a:p>
        </p:txBody>
      </p:sp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下一页</a:t>
            </a:r>
            <a:endParaRPr lang="zh-CN" altLang="en-US" sz="1400" dirty="0"/>
          </a:p>
        </p:txBody>
      </p:sp>
      <p:sp>
        <p:nvSpPr>
          <p:cNvPr id="14" name="TextBox 13">
            <a:hlinkClick r:id="rId6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2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械进销存（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GSP</a:t>
            </a:r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审查）</a:t>
            </a:r>
            <a:endParaRPr lang="zh-CN" altLang="en-US" sz="1350" dirty="0"/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sp>
        <p:nvSpPr>
          <p:cNvPr id="4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  <a:cs typeface="+mj-cs"/>
              </a:rPr>
              <a:t>1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  <a:cs typeface="+mj-cs"/>
              </a:rPr>
              <a:t>、基础资料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857232"/>
            <a:ext cx="2656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1.3.1   </a:t>
            </a:r>
            <a:r>
              <a:rPr lang="zh-CN" altLang="en-US" dirty="0" smtClean="0"/>
              <a:t>手动录入期初库存</a:t>
            </a:r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285860"/>
            <a:ext cx="6858048" cy="3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428596" y="4857760"/>
            <a:ext cx="8001000" cy="1343028"/>
          </a:xfrm>
          <a:prstGeom prst="rect">
            <a:avLst/>
          </a:prstGeom>
          <a:solidFill>
            <a:srgbClr val="FF0000">
              <a:alpha val="7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b="1" dirty="0" smtClean="0">
                <a:solidFill>
                  <a:schemeClr val="bg1"/>
                </a:solidFill>
              </a:rPr>
              <a:t>1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）入库编号是由软件自动生成的，用户如果需要可以直接修改；</a:t>
            </a:r>
            <a:endParaRPr lang="en-US" altLang="zh-CN" sz="1400" b="1" dirty="0" smtClean="0">
              <a:solidFill>
                <a:schemeClr val="bg1"/>
              </a:solidFill>
            </a:endParaRPr>
          </a:p>
          <a:p>
            <a:r>
              <a:rPr lang="en-US" altLang="zh-CN" sz="1400" b="1" dirty="0" smtClean="0">
                <a:solidFill>
                  <a:schemeClr val="bg1"/>
                </a:solidFill>
              </a:rPr>
              <a:t>2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）点击收入仓库的</a:t>
            </a:r>
            <a:r>
              <a:rPr lang="en-US" altLang="zh-CN" sz="1400" b="1" dirty="0" smtClean="0">
                <a:solidFill>
                  <a:schemeClr val="bg1"/>
                </a:solidFill>
              </a:rPr>
              <a:t> … 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按钮，选择仓库；</a:t>
            </a:r>
            <a:endParaRPr lang="en-US" altLang="zh-CN" sz="1400" b="1" dirty="0" smtClean="0">
              <a:solidFill>
                <a:schemeClr val="bg1"/>
              </a:solidFill>
            </a:endParaRPr>
          </a:p>
          <a:p>
            <a:r>
              <a:rPr lang="en-US" altLang="zh-CN" sz="1400" b="1" dirty="0" smtClean="0">
                <a:solidFill>
                  <a:schemeClr val="bg1"/>
                </a:solidFill>
              </a:rPr>
              <a:t>3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）点击发货单位的 </a:t>
            </a:r>
            <a:r>
              <a:rPr lang="en-US" altLang="zh-CN" sz="1400" b="1" dirty="0" smtClean="0">
                <a:solidFill>
                  <a:schemeClr val="bg1"/>
                </a:solidFill>
              </a:rPr>
              <a:t>…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按钮，选择供应商，可以在客户供应商模块中，添加一个供应商：期初库存；</a:t>
            </a:r>
            <a:endParaRPr lang="en-US" altLang="zh-CN" sz="1400" b="1" dirty="0" smtClean="0">
              <a:solidFill>
                <a:schemeClr val="bg1"/>
              </a:solidFill>
            </a:endParaRPr>
          </a:p>
          <a:p>
            <a:r>
              <a:rPr lang="en-US" altLang="zh-CN" sz="1400" b="1" dirty="0" smtClean="0">
                <a:solidFill>
                  <a:schemeClr val="bg1"/>
                </a:solidFill>
              </a:rPr>
              <a:t>4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）点击从表“新增”按钮，选择要入库的产品。</a:t>
            </a:r>
            <a:endParaRPr lang="en-US" altLang="zh-CN" sz="1400" b="1" dirty="0" smtClean="0">
              <a:solidFill>
                <a:schemeClr val="bg1"/>
              </a:solidFill>
            </a:endParaRPr>
          </a:p>
        </p:txBody>
      </p:sp>
      <p:sp>
        <p:nvSpPr>
          <p:cNvPr id="13" name="TextBox 12">
            <a:hlinkClick r:id="rId4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上一页</a:t>
            </a:r>
            <a:endParaRPr lang="zh-CN" altLang="en-US" sz="1400" dirty="0"/>
          </a:p>
        </p:txBody>
      </p:sp>
      <p:sp>
        <p:nvSpPr>
          <p:cNvPr id="14" name="TextBox 13">
            <a:hlinkClick r:id="rId5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下一页</a:t>
            </a:r>
            <a:endParaRPr lang="zh-CN" altLang="en-US" sz="1400" dirty="0"/>
          </a:p>
        </p:txBody>
      </p:sp>
      <p:sp>
        <p:nvSpPr>
          <p:cNvPr id="15" name="TextBox 14">
            <a:hlinkClick r:id="rId6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928670"/>
            <a:ext cx="6357982" cy="477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2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械进销存（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GSP</a:t>
            </a:r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审查）</a:t>
            </a:r>
            <a:endParaRPr lang="zh-CN" altLang="en-US" sz="1350" dirty="0"/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sp>
        <p:nvSpPr>
          <p:cNvPr id="5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  <a:cs typeface="+mj-cs"/>
              </a:rPr>
              <a:t>1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  <a:cs typeface="+mj-cs"/>
              </a:rPr>
              <a:t>、基础资料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00100" y="4929198"/>
            <a:ext cx="6866804" cy="967157"/>
          </a:xfrm>
          <a:prstGeom prst="rect">
            <a:avLst/>
          </a:prstGeom>
          <a:solidFill>
            <a:srgbClr val="FF0000">
              <a:alpha val="7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b="1" dirty="0" smtClean="0">
                <a:solidFill>
                  <a:schemeClr val="bg1"/>
                </a:solidFill>
              </a:rPr>
              <a:t>1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）双击选择商品，可以多选，选择成功后商品的背景是绿色的。再双击，即反选；</a:t>
            </a:r>
            <a:endParaRPr lang="en-US" altLang="zh-CN" sz="1400" b="1" dirty="0" smtClean="0">
              <a:solidFill>
                <a:schemeClr val="bg1"/>
              </a:solidFill>
            </a:endParaRPr>
          </a:p>
          <a:p>
            <a:r>
              <a:rPr lang="en-US" altLang="zh-CN" sz="1400" b="1" dirty="0" smtClean="0">
                <a:solidFill>
                  <a:schemeClr val="bg1"/>
                </a:solidFill>
              </a:rPr>
              <a:t>2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）选择完成之后点击“确定”按钮</a:t>
            </a:r>
            <a:endParaRPr lang="en-US" altLang="zh-CN" sz="1400" b="1" dirty="0" smtClean="0">
              <a:solidFill>
                <a:schemeClr val="bg1"/>
              </a:solidFill>
            </a:endParaRPr>
          </a:p>
        </p:txBody>
      </p:sp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上一页</a:t>
            </a:r>
            <a:endParaRPr lang="zh-CN" altLang="en-US" sz="1400" dirty="0"/>
          </a:p>
        </p:txBody>
      </p:sp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下一页</a:t>
            </a:r>
            <a:endParaRPr lang="zh-CN" altLang="en-US" sz="1400" dirty="0"/>
          </a:p>
        </p:txBody>
      </p:sp>
      <p:sp>
        <p:nvSpPr>
          <p:cNvPr id="14" name="TextBox 13">
            <a:hlinkClick r:id="rId6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2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械进销存（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GSP</a:t>
            </a:r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审查）</a:t>
            </a:r>
            <a:endParaRPr lang="zh-CN" altLang="en-US" sz="1350" dirty="0"/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sp>
        <p:nvSpPr>
          <p:cNvPr id="4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  <a:cs typeface="+mj-cs"/>
              </a:rPr>
              <a:t>1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  <a:cs typeface="+mj-cs"/>
              </a:rPr>
              <a:t>、基础资料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928670"/>
            <a:ext cx="7685083" cy="422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357158" y="5357826"/>
            <a:ext cx="8149398" cy="857256"/>
          </a:xfrm>
          <a:prstGeom prst="rect">
            <a:avLst/>
          </a:prstGeom>
          <a:solidFill>
            <a:srgbClr val="FF0000">
              <a:alpha val="7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400" b="1" dirty="0" smtClean="0">
                <a:solidFill>
                  <a:schemeClr val="bg1"/>
                </a:solidFill>
              </a:rPr>
              <a:t>选择商品之后，软件会自动带出商品的信息，然后可以选择性输入“批号”、“规格 ”， 输入“入库数量”、“单价”软件会自动计算出金额。确认信息无误之后，点击“保存”按钮。</a:t>
            </a:r>
            <a:endParaRPr lang="en-US" altLang="zh-CN" sz="1400" b="1" dirty="0" smtClean="0">
              <a:solidFill>
                <a:schemeClr val="bg1"/>
              </a:solidFill>
            </a:endParaRPr>
          </a:p>
        </p:txBody>
      </p:sp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上一页</a:t>
            </a:r>
            <a:endParaRPr lang="zh-CN" altLang="en-US" sz="1400" dirty="0"/>
          </a:p>
        </p:txBody>
      </p:sp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下一页</a:t>
            </a:r>
            <a:endParaRPr lang="zh-CN" altLang="en-US" sz="1400" dirty="0"/>
          </a:p>
        </p:txBody>
      </p:sp>
      <p:sp>
        <p:nvSpPr>
          <p:cNvPr id="14" name="TextBox 13">
            <a:hlinkClick r:id="rId6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2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械进销存（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GSP</a:t>
            </a:r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审查）</a:t>
            </a:r>
            <a:endParaRPr lang="zh-CN" altLang="en-US" sz="1350" dirty="0"/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sp>
        <p:nvSpPr>
          <p:cNvPr id="4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  <a:cs typeface="+mj-cs"/>
              </a:rPr>
              <a:t>1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  <a:cs typeface="+mj-cs"/>
              </a:rPr>
              <a:t>、基础资料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857232"/>
            <a:ext cx="3128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1.3.2   </a:t>
            </a:r>
            <a:r>
              <a:rPr lang="zh-CN" altLang="en-US" dirty="0" smtClean="0"/>
              <a:t>通过</a:t>
            </a:r>
            <a:r>
              <a:rPr lang="en-US" altLang="zh-CN" dirty="0" smtClean="0"/>
              <a:t>excel</a:t>
            </a:r>
            <a:r>
              <a:rPr lang="zh-CN" altLang="en-US" dirty="0" smtClean="0"/>
              <a:t>导入期初库存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1285861"/>
            <a:ext cx="8557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</a:t>
            </a:r>
            <a:r>
              <a:rPr lang="zh-CN" altLang="en-US" dirty="0" smtClean="0"/>
              <a:t>、通过</a:t>
            </a:r>
            <a:r>
              <a:rPr lang="en-US" altLang="zh-CN" dirty="0" smtClean="0"/>
              <a:t>EXCEL</a:t>
            </a:r>
            <a:r>
              <a:rPr lang="zh-CN" altLang="en-US" dirty="0" smtClean="0"/>
              <a:t>，在“其他入库”模块中导入</a:t>
            </a:r>
            <a:r>
              <a:rPr lang="en-US" altLang="zh-CN" dirty="0" smtClean="0"/>
              <a:t>EXCEL</a:t>
            </a:r>
            <a:r>
              <a:rPr lang="zh-CN" altLang="en-US" dirty="0" smtClean="0"/>
              <a:t>。先在</a:t>
            </a:r>
            <a:r>
              <a:rPr lang="en-US" altLang="zh-CN" dirty="0" smtClean="0"/>
              <a:t>EXCEL</a:t>
            </a:r>
            <a:r>
              <a:rPr lang="zh-CN" altLang="en-US" dirty="0" smtClean="0"/>
              <a:t>里按要求输入产品资料；导入的格式在软件的安装路径下，默认在：</a:t>
            </a:r>
            <a:r>
              <a:rPr lang="en-US" altLang="zh-CN" dirty="0" smtClean="0"/>
              <a:t>D:\d:\</a:t>
            </a:r>
            <a:r>
              <a:rPr lang="zh-CN" altLang="en-US" dirty="0" smtClean="0"/>
              <a:t>新页生产</a:t>
            </a:r>
            <a:r>
              <a:rPr lang="en-US" altLang="zh-CN" dirty="0" smtClean="0"/>
              <a:t>ERP\Client\Excel</a:t>
            </a:r>
            <a:r>
              <a:rPr lang="zh-CN" altLang="en-US" dirty="0" smtClean="0"/>
              <a:t>下，也可以咨询</a:t>
            </a:r>
            <a:r>
              <a:rPr lang="en-US" altLang="zh-CN" dirty="0" smtClean="0"/>
              <a:t>QQ</a:t>
            </a:r>
            <a:r>
              <a:rPr lang="zh-CN" altLang="en-US" dirty="0" smtClean="0"/>
              <a:t>客服索取导入的格式。</a:t>
            </a:r>
          </a:p>
          <a:p>
            <a:endParaRPr lang="zh-CN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357430"/>
            <a:ext cx="7485063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>
            <a:hlinkClick r:id="rId4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上一页</a:t>
            </a:r>
            <a:endParaRPr lang="zh-CN" altLang="en-US" sz="1400" dirty="0"/>
          </a:p>
        </p:txBody>
      </p:sp>
      <p:sp>
        <p:nvSpPr>
          <p:cNvPr id="14" name="TextBox 13">
            <a:hlinkClick r:id="rId5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下一页</a:t>
            </a:r>
            <a:endParaRPr lang="zh-CN" altLang="en-US" sz="1400" dirty="0"/>
          </a:p>
        </p:txBody>
      </p:sp>
      <p:sp>
        <p:nvSpPr>
          <p:cNvPr id="15" name="TextBox 14">
            <a:hlinkClick r:id="rId6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2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械进销存（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GSP</a:t>
            </a:r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审查）</a:t>
            </a:r>
            <a:endParaRPr lang="zh-CN" altLang="en-US" sz="1350" dirty="0"/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sp>
        <p:nvSpPr>
          <p:cNvPr id="4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  <a:cs typeface="+mj-cs"/>
              </a:rPr>
              <a:t>1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  <a:cs typeface="+mj-cs"/>
              </a:rPr>
              <a:t>、基础资料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000108"/>
            <a:ext cx="6178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</a:t>
            </a:r>
            <a:r>
              <a:rPr lang="zh-CN" altLang="en-US" dirty="0" smtClean="0"/>
              <a:t>、做好</a:t>
            </a:r>
            <a:r>
              <a:rPr lang="en-US" altLang="zh-CN" dirty="0" smtClean="0"/>
              <a:t>EXCEL</a:t>
            </a:r>
            <a:r>
              <a:rPr lang="zh-CN" altLang="en-US" dirty="0" smtClean="0"/>
              <a:t>后，打开“期初库存”，点击“新增”按钮；</a:t>
            </a:r>
            <a:endParaRPr lang="zh-CN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3" y="1428737"/>
            <a:ext cx="6643734" cy="36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357158" y="4897354"/>
            <a:ext cx="8001000" cy="1246290"/>
          </a:xfrm>
          <a:prstGeom prst="rect">
            <a:avLst/>
          </a:prstGeom>
          <a:solidFill>
            <a:srgbClr val="FF0000">
              <a:alpha val="7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b="1" dirty="0" smtClean="0">
                <a:solidFill>
                  <a:schemeClr val="bg1"/>
                </a:solidFill>
              </a:rPr>
              <a:t>1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）入库编号是由软件自动生成的，用户如果需要可以直接修改；</a:t>
            </a:r>
            <a:endParaRPr lang="en-US" altLang="zh-CN" sz="1400" b="1" dirty="0" smtClean="0">
              <a:solidFill>
                <a:schemeClr val="bg1"/>
              </a:solidFill>
            </a:endParaRPr>
          </a:p>
          <a:p>
            <a:r>
              <a:rPr lang="en-US" altLang="zh-CN" sz="1400" b="1" dirty="0" smtClean="0">
                <a:solidFill>
                  <a:schemeClr val="bg1"/>
                </a:solidFill>
              </a:rPr>
              <a:t>2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）点击收入仓库的</a:t>
            </a:r>
            <a:r>
              <a:rPr lang="en-US" altLang="zh-CN" sz="1400" b="1" dirty="0" smtClean="0">
                <a:solidFill>
                  <a:schemeClr val="bg1"/>
                </a:solidFill>
              </a:rPr>
              <a:t> … 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按钮，选择仓库；</a:t>
            </a:r>
            <a:endParaRPr lang="en-US" altLang="zh-CN" sz="1400" b="1" dirty="0" smtClean="0">
              <a:solidFill>
                <a:schemeClr val="bg1"/>
              </a:solidFill>
            </a:endParaRPr>
          </a:p>
          <a:p>
            <a:r>
              <a:rPr lang="en-US" altLang="zh-CN" sz="1400" b="1" dirty="0" smtClean="0">
                <a:solidFill>
                  <a:schemeClr val="bg1"/>
                </a:solidFill>
              </a:rPr>
              <a:t>3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）点击供应商的 </a:t>
            </a:r>
            <a:r>
              <a:rPr lang="en-US" altLang="zh-CN" sz="1400" b="1" dirty="0" smtClean="0">
                <a:solidFill>
                  <a:schemeClr val="bg1"/>
                </a:solidFill>
              </a:rPr>
              <a:t>…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按钮，选择供应商，可以在客户供应商模块中，添加一个供应商：期初库存；</a:t>
            </a:r>
            <a:endParaRPr lang="en-US" altLang="zh-CN" sz="1400" b="1" dirty="0" smtClean="0">
              <a:solidFill>
                <a:schemeClr val="bg1"/>
              </a:solidFill>
            </a:endParaRPr>
          </a:p>
          <a:p>
            <a:r>
              <a:rPr lang="en-US" altLang="zh-CN" sz="1400" b="1" dirty="0" smtClean="0">
                <a:solidFill>
                  <a:schemeClr val="bg1"/>
                </a:solidFill>
              </a:rPr>
              <a:t>4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）点击从表“</a:t>
            </a:r>
            <a:r>
              <a:rPr lang="en-US" altLang="zh-CN" sz="1400" b="1" dirty="0" smtClean="0">
                <a:solidFill>
                  <a:schemeClr val="bg1"/>
                </a:solidFill>
              </a:rPr>
              <a:t>EXCEL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导入”按钮，开始导入。</a:t>
            </a:r>
            <a:endParaRPr lang="en-US" altLang="zh-CN" sz="1400" b="1" dirty="0" smtClean="0">
              <a:solidFill>
                <a:schemeClr val="bg1"/>
              </a:solidFill>
            </a:endParaRPr>
          </a:p>
        </p:txBody>
      </p:sp>
      <p:sp>
        <p:nvSpPr>
          <p:cNvPr id="13" name="TextBox 12">
            <a:hlinkClick r:id="rId4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上一页</a:t>
            </a:r>
            <a:endParaRPr lang="zh-CN" altLang="en-US" sz="1400" dirty="0"/>
          </a:p>
        </p:txBody>
      </p:sp>
      <p:sp>
        <p:nvSpPr>
          <p:cNvPr id="14" name="TextBox 13">
            <a:hlinkClick r:id="rId5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下一页</a:t>
            </a:r>
            <a:endParaRPr lang="zh-CN" altLang="en-US" sz="1400" dirty="0"/>
          </a:p>
        </p:txBody>
      </p:sp>
      <p:sp>
        <p:nvSpPr>
          <p:cNvPr id="15" name="TextBox 14">
            <a:hlinkClick r:id="rId6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2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械进销存（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GSP</a:t>
            </a:r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审查）</a:t>
            </a:r>
            <a:endParaRPr lang="zh-CN" altLang="en-US" sz="1350" dirty="0"/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sp>
        <p:nvSpPr>
          <p:cNvPr id="4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  <a:cs typeface="+mj-cs"/>
              </a:rPr>
              <a:t>1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  <a:cs typeface="+mj-cs"/>
              </a:rPr>
              <a:t>、基础资料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000108"/>
            <a:ext cx="87254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</a:t>
            </a:r>
            <a:r>
              <a:rPr lang="zh-CN" altLang="en-US" dirty="0" smtClean="0"/>
              <a:t>、选择要导入的</a:t>
            </a:r>
            <a:r>
              <a:rPr lang="en-US" altLang="zh-CN" dirty="0" smtClean="0"/>
              <a:t>EXCEL</a:t>
            </a:r>
            <a:r>
              <a:rPr lang="zh-CN" altLang="en-US" dirty="0" smtClean="0"/>
              <a:t>后，点击“下一步”，便会提示如下窗体，绿色字体表示数据</a:t>
            </a:r>
            <a:endParaRPr lang="en-US" altLang="zh-CN" dirty="0" smtClean="0"/>
          </a:p>
          <a:p>
            <a:r>
              <a:rPr lang="zh-CN" altLang="en-US" dirty="0" smtClean="0"/>
              <a:t>正常，可以导入，如显示红色字体，表示数据有误，不能导入，在最后一栏“提示信</a:t>
            </a:r>
            <a:endParaRPr lang="en-US" altLang="zh-CN" dirty="0" smtClean="0"/>
          </a:p>
          <a:p>
            <a:r>
              <a:rPr lang="zh-CN" altLang="en-US" dirty="0" smtClean="0"/>
              <a:t>息”字段，会提示不能导入的原因。确认数据无误之后，点击“开始导入”。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PS</a:t>
            </a:r>
            <a:r>
              <a:rPr lang="zh-CN" altLang="en-US" dirty="0" smtClean="0"/>
              <a:t>：在导入期初库存时，需要先导入产品资料。否则会提示不能导入。</a:t>
            </a:r>
          </a:p>
          <a:p>
            <a:endParaRPr lang="zh-CN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714620"/>
            <a:ext cx="7942263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上一页</a:t>
            </a:r>
            <a:endParaRPr lang="zh-CN" altLang="en-US" sz="1400" dirty="0"/>
          </a:p>
        </p:txBody>
      </p:sp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下一页</a:t>
            </a:r>
            <a:endParaRPr lang="zh-CN" altLang="en-US" sz="1400" dirty="0"/>
          </a:p>
        </p:txBody>
      </p:sp>
      <p:sp>
        <p:nvSpPr>
          <p:cNvPr id="14" name="TextBox 13">
            <a:hlinkClick r:id="rId6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2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械进销存（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GSP</a:t>
            </a:r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审查）</a:t>
            </a:r>
            <a:endParaRPr lang="zh-CN" altLang="en-US" sz="1350" dirty="0"/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sp>
        <p:nvSpPr>
          <p:cNvPr id="6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  <a:cs typeface="+mj-cs"/>
              </a:rPr>
              <a:t>1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  <a:cs typeface="+mj-cs"/>
              </a:rPr>
              <a:t>、基础资料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857232"/>
            <a:ext cx="76706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1.1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  商品资料的录入及其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excel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导入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  1.1.1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dirty="0" smtClean="0"/>
              <a:t>在录入商品资料前，首先需要录入</a:t>
            </a:r>
            <a:r>
              <a:rPr lang="en-US" altLang="zh-CN" dirty="0" smtClean="0"/>
              <a:t>【</a:t>
            </a:r>
            <a:r>
              <a:rPr lang="zh-CN" altLang="en-US" dirty="0" smtClean="0"/>
              <a:t>计量单位</a:t>
            </a:r>
            <a:r>
              <a:rPr lang="en-US" altLang="zh-CN" dirty="0" smtClean="0"/>
              <a:t>】</a:t>
            </a:r>
            <a:r>
              <a:rPr lang="zh-CN" altLang="en-US" dirty="0" smtClean="0"/>
              <a:t>和</a:t>
            </a:r>
            <a:r>
              <a:rPr lang="en-US" altLang="zh-CN" dirty="0" smtClean="0"/>
              <a:t>【</a:t>
            </a:r>
            <a:r>
              <a:rPr lang="zh-CN" altLang="en-US" dirty="0" smtClean="0"/>
              <a:t>商品类别</a:t>
            </a:r>
            <a:r>
              <a:rPr lang="en-US" altLang="zh-CN" dirty="0" smtClean="0"/>
              <a:t>】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en-US" altLang="zh-CN" dirty="0" smtClean="0"/>
              <a:t>    </a:t>
            </a:r>
            <a:r>
              <a:rPr lang="zh-CN" altLang="en-US" dirty="0" smtClean="0"/>
              <a:t>计量单位一般如件，条，个，台等；</a:t>
            </a:r>
            <a:endParaRPr lang="en-US" altLang="zh-CN" dirty="0" smtClean="0"/>
          </a:p>
          <a:p>
            <a:r>
              <a:rPr lang="en-US" altLang="zh-CN" dirty="0" smtClean="0"/>
              <a:t>    </a:t>
            </a:r>
            <a:r>
              <a:rPr lang="zh-CN" altLang="en-US" dirty="0" smtClean="0"/>
              <a:t>商品类别是对产品资料进行划分，可以设置为成品、半成品、配件等。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2571744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357430"/>
            <a:ext cx="54387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857628"/>
            <a:ext cx="37623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25">
            <a:hlinkClick r:id="rId6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上一页</a:t>
            </a:r>
            <a:endParaRPr lang="zh-CN" altLang="en-US" sz="1400" dirty="0"/>
          </a:p>
        </p:txBody>
      </p:sp>
      <p:sp>
        <p:nvSpPr>
          <p:cNvPr id="27" name="TextBox 26">
            <a:hlinkClick r:id="rId7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下一页</a:t>
            </a:r>
            <a:endParaRPr lang="zh-CN" altLang="en-US" sz="1400" dirty="0"/>
          </a:p>
        </p:txBody>
      </p:sp>
      <p:sp>
        <p:nvSpPr>
          <p:cNvPr id="28" name="TextBox 27">
            <a:hlinkClick r:id="rId6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2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械进销存（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GSP</a:t>
            </a:r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审查）</a:t>
            </a:r>
            <a:endParaRPr lang="zh-CN" altLang="en-US" sz="1350" dirty="0"/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sp>
        <p:nvSpPr>
          <p:cNvPr id="4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  <a:cs typeface="+mj-cs"/>
              </a:rPr>
              <a:t>1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  <a:cs typeface="+mj-cs"/>
              </a:rPr>
              <a:t>、基础资料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000108"/>
            <a:ext cx="8175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</a:t>
            </a:r>
            <a:r>
              <a:rPr lang="zh-CN" altLang="en-US" dirty="0" smtClean="0"/>
              <a:t>、导入成功之后，会显示如下内容。确认信息无误之后，点击“保存”按钮。</a:t>
            </a:r>
          </a:p>
          <a:p>
            <a:endParaRPr lang="zh-CN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8456613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上一页</a:t>
            </a:r>
            <a:endParaRPr lang="zh-CN" altLang="en-US" sz="1400" dirty="0"/>
          </a:p>
        </p:txBody>
      </p:sp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下一页</a:t>
            </a:r>
            <a:endParaRPr lang="zh-CN" altLang="en-US" sz="1400" dirty="0"/>
          </a:p>
        </p:txBody>
      </p:sp>
      <p:sp>
        <p:nvSpPr>
          <p:cNvPr id="14" name="TextBox 13">
            <a:hlinkClick r:id="rId6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2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械进销存（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GSP</a:t>
            </a:r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审查）</a:t>
            </a:r>
            <a:endParaRPr lang="zh-CN" altLang="en-US" sz="1350" dirty="0"/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sp>
        <p:nvSpPr>
          <p:cNvPr id="4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  <a:cs typeface="+mj-cs"/>
              </a:rPr>
              <a:t>1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  <a:cs typeface="+mj-cs"/>
              </a:rPr>
              <a:t>、基础资料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714356"/>
            <a:ext cx="5315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1.4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、产品结构清单（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BOM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）的录入及其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excel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导入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1148348"/>
            <a:ext cx="47067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1.4.1   </a:t>
            </a:r>
            <a:r>
              <a:rPr lang="zh-CN" altLang="en-US" dirty="0" smtClean="0"/>
              <a:t>手动录入产品结构清单</a:t>
            </a:r>
            <a:endParaRPr lang="en-US" altLang="zh-CN" dirty="0" smtClean="0"/>
          </a:p>
          <a:p>
            <a:r>
              <a:rPr lang="en-US" altLang="zh-CN" dirty="0" smtClean="0"/>
              <a:t>A</a:t>
            </a:r>
            <a:r>
              <a:rPr lang="zh-CN" altLang="en-US" dirty="0" smtClean="0"/>
              <a:t>、打开产品结构清单，点击“</a:t>
            </a:r>
            <a:r>
              <a:rPr lang="zh-CN" altLang="en-US" b="1" dirty="0" smtClean="0"/>
              <a:t>新增</a:t>
            </a:r>
            <a:r>
              <a:rPr lang="zh-CN" altLang="en-US" dirty="0" smtClean="0"/>
              <a:t>”按钮，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16386" name="Picture 2" descr="http://www.soft2005.com/images/b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839504"/>
            <a:ext cx="5929354" cy="4447016"/>
          </a:xfrm>
          <a:prstGeom prst="rect">
            <a:avLst/>
          </a:prstGeom>
          <a:noFill/>
        </p:spPr>
      </p:pic>
      <p:sp>
        <p:nvSpPr>
          <p:cNvPr id="13" name="TextBox 12">
            <a:hlinkClick r:id="rId4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上一页</a:t>
            </a:r>
            <a:endParaRPr lang="zh-CN" altLang="en-US" sz="1400" dirty="0"/>
          </a:p>
        </p:txBody>
      </p:sp>
      <p:sp>
        <p:nvSpPr>
          <p:cNvPr id="14" name="TextBox 13">
            <a:hlinkClick r:id="rId5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下一页</a:t>
            </a:r>
            <a:endParaRPr lang="zh-CN" altLang="en-US" sz="1400" dirty="0"/>
          </a:p>
        </p:txBody>
      </p:sp>
      <p:sp>
        <p:nvSpPr>
          <p:cNvPr id="15" name="TextBox 14">
            <a:hlinkClick r:id="rId6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2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械进销存（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GSP</a:t>
            </a:r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审查）</a:t>
            </a:r>
            <a:endParaRPr lang="zh-CN" altLang="en-US" sz="1350" dirty="0"/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sp>
        <p:nvSpPr>
          <p:cNvPr id="4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  <a:cs typeface="+mj-cs"/>
              </a:rPr>
              <a:t>1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  <a:cs typeface="+mj-cs"/>
              </a:rPr>
              <a:t>、基础资料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071546"/>
            <a:ext cx="88777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</a:t>
            </a:r>
            <a:r>
              <a:rPr lang="zh-CN" altLang="en-US" dirty="0" smtClean="0"/>
              <a:t>、做好</a:t>
            </a:r>
            <a:r>
              <a:rPr lang="en-US" altLang="zh-CN" dirty="0" smtClean="0"/>
              <a:t>A</a:t>
            </a:r>
            <a:r>
              <a:rPr lang="zh-CN" altLang="en-US" dirty="0" smtClean="0"/>
              <a:t>的</a:t>
            </a:r>
            <a:r>
              <a:rPr lang="en-US" altLang="zh-CN" dirty="0" smtClean="0"/>
              <a:t>BOM</a:t>
            </a:r>
            <a:r>
              <a:rPr lang="zh-CN" altLang="en-US" dirty="0" smtClean="0"/>
              <a:t>后，再做</a:t>
            </a:r>
            <a:r>
              <a:rPr lang="en-US" altLang="zh-CN" dirty="0" smtClean="0"/>
              <a:t>B</a:t>
            </a:r>
            <a:r>
              <a:rPr lang="zh-CN" altLang="en-US" dirty="0" smtClean="0"/>
              <a:t>的</a:t>
            </a:r>
            <a:r>
              <a:rPr lang="en-US" altLang="zh-CN" dirty="0" smtClean="0"/>
              <a:t>BOM</a:t>
            </a:r>
            <a:r>
              <a:rPr lang="zh-CN" altLang="en-US" dirty="0" smtClean="0"/>
              <a:t>，然后在软件中，是这样显示的：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PS</a:t>
            </a:r>
            <a:r>
              <a:rPr lang="zh-CN" altLang="en-US" dirty="0" smtClean="0"/>
              <a:t>：因为产品</a:t>
            </a:r>
            <a:r>
              <a:rPr lang="en-US" altLang="zh-CN" dirty="0" smtClean="0"/>
              <a:t>A</a:t>
            </a:r>
            <a:r>
              <a:rPr lang="zh-CN" altLang="en-US" dirty="0" smtClean="0"/>
              <a:t>是由两个层级组成的，在软件中他是分为两个</a:t>
            </a:r>
            <a:r>
              <a:rPr lang="en-US" altLang="zh-CN" dirty="0" smtClean="0"/>
              <a:t>BOM</a:t>
            </a:r>
            <a:r>
              <a:rPr lang="zh-CN" altLang="en-US" dirty="0" smtClean="0"/>
              <a:t>，打开成品的</a:t>
            </a:r>
            <a:r>
              <a:rPr lang="en-US" altLang="zh-CN" dirty="0" smtClean="0"/>
              <a:t>BOM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r>
              <a:rPr lang="zh-CN" altLang="en-US" dirty="0" smtClean="0"/>
              <a:t>如果下级有</a:t>
            </a:r>
            <a:r>
              <a:rPr lang="en-US" altLang="zh-CN" dirty="0" smtClean="0"/>
              <a:t>BOM</a:t>
            </a:r>
            <a:r>
              <a:rPr lang="zh-CN" altLang="en-US" dirty="0" smtClean="0"/>
              <a:t>的话，会以树形显示自动带出所有的下级</a:t>
            </a:r>
            <a:r>
              <a:rPr lang="en-US" altLang="zh-CN" dirty="0" smtClean="0"/>
              <a:t>BOM</a:t>
            </a:r>
            <a:endParaRPr lang="zh-CN" altLang="en-US" dirty="0"/>
          </a:p>
        </p:txBody>
      </p:sp>
      <p:pic>
        <p:nvPicPr>
          <p:cNvPr id="40962" name="Picture 2" descr="http://www.soft2005.com/images/bom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00306"/>
            <a:ext cx="6677025" cy="2028826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285720" y="4786322"/>
            <a:ext cx="8149398" cy="857256"/>
          </a:xfrm>
          <a:prstGeom prst="rect">
            <a:avLst/>
          </a:prstGeom>
          <a:solidFill>
            <a:srgbClr val="FF0000">
              <a:alpha val="7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400" b="1" dirty="0" smtClean="0"/>
              <a:t>产品编号后的选择按钮，打开显示的是当前所有已经做了</a:t>
            </a:r>
            <a:r>
              <a:rPr lang="en-US" altLang="zh-CN" sz="1400" b="1" dirty="0" smtClean="0"/>
              <a:t>BOM</a:t>
            </a:r>
            <a:r>
              <a:rPr lang="zh-CN" altLang="en-US" sz="1400" b="1" dirty="0" smtClean="0"/>
              <a:t>表的商品资料，如果没有做</a:t>
            </a:r>
            <a:r>
              <a:rPr lang="en-US" altLang="zh-CN" sz="1400" b="1" dirty="0" smtClean="0"/>
              <a:t>BOM</a:t>
            </a:r>
            <a:r>
              <a:rPr lang="zh-CN" altLang="en-US" sz="1400" b="1" dirty="0" smtClean="0"/>
              <a:t>表的话这里不会显示。</a:t>
            </a:r>
            <a:endParaRPr lang="en-US" altLang="zh-CN" sz="1400" b="1" dirty="0" smtClean="0">
              <a:solidFill>
                <a:schemeClr val="bg1"/>
              </a:solidFill>
            </a:endParaRPr>
          </a:p>
        </p:txBody>
      </p:sp>
      <p:sp>
        <p:nvSpPr>
          <p:cNvPr id="13" name="TextBox 12">
            <a:hlinkClick r:id="rId4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上一页</a:t>
            </a:r>
            <a:endParaRPr lang="zh-CN" altLang="en-US" sz="1400" dirty="0"/>
          </a:p>
        </p:txBody>
      </p:sp>
      <p:sp>
        <p:nvSpPr>
          <p:cNvPr id="14" name="TextBox 13">
            <a:hlinkClick r:id="rId5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下一页</a:t>
            </a:r>
            <a:endParaRPr lang="zh-CN" altLang="en-US" sz="1400" dirty="0"/>
          </a:p>
        </p:txBody>
      </p:sp>
      <p:sp>
        <p:nvSpPr>
          <p:cNvPr id="15" name="TextBox 14">
            <a:hlinkClick r:id="rId6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2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械进销存（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GSP</a:t>
            </a:r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审查）</a:t>
            </a:r>
            <a:endParaRPr lang="zh-CN" altLang="en-US" sz="1350" dirty="0"/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sp>
        <p:nvSpPr>
          <p:cNvPr id="4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  <a:cs typeface="+mj-cs"/>
              </a:rPr>
              <a:t>1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  <a:cs typeface="+mj-cs"/>
              </a:rPr>
              <a:t>、基础资料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785794"/>
            <a:ext cx="4285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1.4.2   </a:t>
            </a:r>
            <a:r>
              <a:rPr lang="zh-CN" altLang="en-US" dirty="0" smtClean="0"/>
              <a:t>批量导入</a:t>
            </a:r>
            <a:r>
              <a:rPr lang="en-US" altLang="zh-CN" dirty="0" smtClean="0"/>
              <a:t>BOM</a:t>
            </a:r>
            <a:r>
              <a:rPr lang="zh-CN" altLang="en-US" dirty="0" smtClean="0"/>
              <a:t>表（产品结构清单）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1214422"/>
            <a:ext cx="8342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</a:t>
            </a:r>
            <a:r>
              <a:rPr lang="zh-CN" altLang="en-US" dirty="0" smtClean="0"/>
              <a:t>、从左图，可以看出，</a:t>
            </a:r>
            <a:r>
              <a:rPr lang="en-US" altLang="zh-CN" dirty="0" smtClean="0"/>
              <a:t>A</a:t>
            </a:r>
            <a:r>
              <a:rPr lang="zh-CN" altLang="en-US" dirty="0" smtClean="0"/>
              <a:t>是由</a:t>
            </a:r>
            <a:r>
              <a:rPr lang="en-US" altLang="zh-CN" dirty="0" smtClean="0"/>
              <a:t>BCD</a:t>
            </a:r>
            <a:r>
              <a:rPr lang="zh-CN" altLang="en-US" dirty="0" smtClean="0"/>
              <a:t>组成，</a:t>
            </a:r>
            <a:r>
              <a:rPr lang="en-US" altLang="zh-CN" dirty="0" smtClean="0"/>
              <a:t>B</a:t>
            </a:r>
            <a:r>
              <a:rPr lang="zh-CN" altLang="en-US" dirty="0" smtClean="0"/>
              <a:t>再由</a:t>
            </a:r>
            <a:r>
              <a:rPr lang="en-US" altLang="zh-CN" dirty="0" smtClean="0"/>
              <a:t>B1</a:t>
            </a:r>
            <a:r>
              <a:rPr lang="zh-CN" altLang="en-US" dirty="0" smtClean="0"/>
              <a:t>和</a:t>
            </a:r>
            <a:r>
              <a:rPr lang="en-US" altLang="zh-CN" dirty="0" smtClean="0"/>
              <a:t>B2</a:t>
            </a:r>
            <a:r>
              <a:rPr lang="zh-CN" altLang="en-US" dirty="0" smtClean="0"/>
              <a:t>组成；这是两个</a:t>
            </a:r>
            <a:r>
              <a:rPr lang="en-US" altLang="zh-CN" dirty="0" smtClean="0"/>
              <a:t>BOM</a:t>
            </a:r>
            <a:r>
              <a:rPr lang="zh-CN" altLang="en-US" dirty="0" smtClean="0"/>
              <a:t>；</a:t>
            </a:r>
            <a:br>
              <a:rPr lang="zh-CN" altLang="en-US" dirty="0" smtClean="0"/>
            </a:br>
            <a:r>
              <a:rPr lang="zh-CN" altLang="en-US" dirty="0" smtClean="0"/>
              <a:t>导入的</a:t>
            </a:r>
            <a:r>
              <a:rPr lang="en-US" altLang="zh-CN" dirty="0" smtClean="0"/>
              <a:t>EXCEL</a:t>
            </a:r>
            <a:r>
              <a:rPr lang="zh-CN" altLang="en-US" dirty="0" smtClean="0"/>
              <a:t>格式如右图；在软件的生产模块</a:t>
            </a:r>
            <a:r>
              <a:rPr lang="en-US" altLang="zh-CN" dirty="0" smtClean="0"/>
              <a:t>-</a:t>
            </a:r>
            <a:r>
              <a:rPr lang="zh-CN" altLang="en-US" dirty="0" smtClean="0"/>
              <a:t>产品结构清单</a:t>
            </a:r>
            <a:r>
              <a:rPr lang="en-US" altLang="zh-CN" dirty="0" smtClean="0"/>
              <a:t>-</a:t>
            </a:r>
            <a:r>
              <a:rPr lang="zh-CN" altLang="en-US" dirty="0" smtClean="0"/>
              <a:t>批量导入</a:t>
            </a:r>
            <a:r>
              <a:rPr lang="en-US" altLang="zh-CN" dirty="0" smtClean="0"/>
              <a:t>-</a:t>
            </a:r>
            <a:r>
              <a:rPr lang="zh-CN" altLang="en-US" dirty="0" smtClean="0"/>
              <a:t>打开模版，</a:t>
            </a:r>
            <a:endParaRPr lang="en-US" altLang="zh-CN" dirty="0" smtClean="0"/>
          </a:p>
          <a:p>
            <a:r>
              <a:rPr lang="zh-CN" altLang="en-US" dirty="0" smtClean="0"/>
              <a:t>可以打开批量导入的模版</a:t>
            </a:r>
            <a:endParaRPr lang="zh-CN" altLang="en-US" dirty="0"/>
          </a:p>
        </p:txBody>
      </p:sp>
      <p:pic>
        <p:nvPicPr>
          <p:cNvPr id="39940" name="Picture 4" descr="http://www.soft2005.com/images/bom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285992"/>
            <a:ext cx="6215074" cy="3262055"/>
          </a:xfrm>
          <a:prstGeom prst="rect">
            <a:avLst/>
          </a:prstGeom>
          <a:noFill/>
        </p:spPr>
      </p:pic>
      <p:pic>
        <p:nvPicPr>
          <p:cNvPr id="39938" name="Picture 2" descr="http://www.soft2005.com/images/bom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51" y="2928934"/>
            <a:ext cx="2559861" cy="1785950"/>
          </a:xfrm>
          <a:prstGeom prst="rect">
            <a:avLst/>
          </a:prstGeom>
          <a:noFill/>
        </p:spPr>
      </p:pic>
      <p:sp>
        <p:nvSpPr>
          <p:cNvPr id="14" name="TextBox 13">
            <a:hlinkClick r:id="rId5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上一页</a:t>
            </a:r>
            <a:endParaRPr lang="zh-CN" altLang="en-US" sz="1400" dirty="0"/>
          </a:p>
        </p:txBody>
      </p:sp>
      <p:sp>
        <p:nvSpPr>
          <p:cNvPr id="15" name="TextBox 14">
            <a:hlinkClick r:id="rId6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下一页</a:t>
            </a:r>
            <a:endParaRPr lang="zh-CN" altLang="en-US" sz="1400" dirty="0"/>
          </a:p>
        </p:txBody>
      </p:sp>
      <p:sp>
        <p:nvSpPr>
          <p:cNvPr id="16" name="TextBox 15">
            <a:hlinkClick r:id="rId7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2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械进销存（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GSP</a:t>
            </a:r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审查）</a:t>
            </a:r>
            <a:endParaRPr lang="zh-CN" altLang="en-US" sz="1350" dirty="0"/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sp>
        <p:nvSpPr>
          <p:cNvPr id="4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  <a:cs typeface="+mj-cs"/>
              </a:rPr>
              <a:t>1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  <a:cs typeface="+mj-cs"/>
              </a:rPr>
              <a:t>、基础资料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785794"/>
            <a:ext cx="7297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</a:t>
            </a:r>
            <a:r>
              <a:rPr lang="zh-CN" altLang="en-US" dirty="0" smtClean="0"/>
              <a:t>、开始导入：打开软件 生产模块</a:t>
            </a:r>
            <a:r>
              <a:rPr lang="en-US" altLang="zh-CN" dirty="0" smtClean="0"/>
              <a:t>-</a:t>
            </a:r>
            <a:r>
              <a:rPr lang="zh-CN" altLang="en-US" dirty="0" smtClean="0"/>
              <a:t>产品结构清单</a:t>
            </a:r>
            <a:r>
              <a:rPr lang="en-US" altLang="zh-CN" dirty="0" smtClean="0"/>
              <a:t>-</a:t>
            </a:r>
            <a:r>
              <a:rPr lang="zh-CN" altLang="en-US" dirty="0" smtClean="0"/>
              <a:t>批量导入，如下图：</a:t>
            </a:r>
            <a:endParaRPr lang="zh-CN" altLang="en-US" dirty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214422"/>
            <a:ext cx="5643602" cy="511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上一页</a:t>
            </a:r>
            <a:endParaRPr lang="zh-CN" altLang="en-US" sz="1400" dirty="0"/>
          </a:p>
        </p:txBody>
      </p:sp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下一页</a:t>
            </a:r>
            <a:endParaRPr lang="zh-CN" altLang="en-US" sz="1400" dirty="0"/>
          </a:p>
        </p:txBody>
      </p:sp>
      <p:sp>
        <p:nvSpPr>
          <p:cNvPr id="14" name="TextBox 13">
            <a:hlinkClick r:id="rId6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2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械进销存（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GSP</a:t>
            </a:r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审查）</a:t>
            </a:r>
            <a:endParaRPr lang="zh-CN" altLang="en-US" sz="1350" dirty="0"/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sp>
        <p:nvSpPr>
          <p:cNvPr id="4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  <a:cs typeface="+mj-cs"/>
              </a:rPr>
              <a:t>1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  <a:cs typeface="+mj-cs"/>
              </a:rPr>
              <a:t>、基础资料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785794"/>
            <a:ext cx="3332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</a:t>
            </a:r>
            <a:r>
              <a:rPr lang="zh-CN" altLang="en-US" dirty="0" smtClean="0"/>
              <a:t>、加载</a:t>
            </a:r>
            <a:r>
              <a:rPr lang="en-US" altLang="zh-CN" dirty="0" smtClean="0"/>
              <a:t>excel</a:t>
            </a:r>
            <a:r>
              <a:rPr lang="zh-CN" altLang="en-US" dirty="0" smtClean="0"/>
              <a:t>，然后生成</a:t>
            </a:r>
            <a:r>
              <a:rPr lang="en-US" altLang="zh-CN" dirty="0" smtClean="0"/>
              <a:t>BOM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071546"/>
            <a:ext cx="5857916" cy="524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上一页</a:t>
            </a:r>
            <a:endParaRPr lang="zh-CN" altLang="en-US" sz="1400" dirty="0"/>
          </a:p>
        </p:txBody>
      </p:sp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下一页</a:t>
            </a:r>
            <a:endParaRPr lang="zh-CN" altLang="en-US" sz="1400" dirty="0"/>
          </a:p>
        </p:txBody>
      </p:sp>
      <p:sp>
        <p:nvSpPr>
          <p:cNvPr id="14" name="TextBox 13">
            <a:hlinkClick r:id="rId6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2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械进销存（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GSP</a:t>
            </a:r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审查）</a:t>
            </a:r>
            <a:endParaRPr lang="zh-CN" altLang="en-US" sz="1350" dirty="0"/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sp>
        <p:nvSpPr>
          <p:cNvPr id="4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  <a:cs typeface="+mj-cs"/>
              </a:rPr>
              <a:t>1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  <a:cs typeface="+mj-cs"/>
              </a:rPr>
              <a:t>、基础资料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785794"/>
            <a:ext cx="212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1.5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、添加生产工序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7702" y="1214422"/>
            <a:ext cx="89562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1.5.1  </a:t>
            </a:r>
            <a:r>
              <a:rPr lang="zh-CN" altLang="en-US" dirty="0" smtClean="0"/>
              <a:t>在为产品添加工序前，先记录好企业常用的生产工序。在生产模块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工序管理，</a:t>
            </a:r>
            <a:endParaRPr lang="en-US" altLang="zh-CN" dirty="0" smtClean="0"/>
          </a:p>
          <a:p>
            <a:r>
              <a:rPr lang="zh-CN" altLang="en-US" dirty="0" smtClean="0"/>
              <a:t>点开工序管理之后，点击新增，然后填写工序编号、工序名称、单价等信息，要填</a:t>
            </a:r>
            <a:endParaRPr lang="en-US" altLang="zh-CN" dirty="0" smtClean="0"/>
          </a:p>
          <a:p>
            <a:r>
              <a:rPr lang="zh-CN" altLang="en-US" dirty="0" smtClean="0"/>
              <a:t>写部门信息，在下达加工单时会自动带出该工序对应的部门资料。填写完后点击保存。</a:t>
            </a:r>
            <a:endParaRPr lang="zh-CN" altLang="en-US" dirty="0"/>
          </a:p>
        </p:txBody>
      </p:sp>
      <p:pic>
        <p:nvPicPr>
          <p:cNvPr id="36866" name="Picture 2" descr="http://www.soft2005.com/upimg/20180326/20180326173133_636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143116"/>
            <a:ext cx="4981575" cy="3905251"/>
          </a:xfrm>
          <a:prstGeom prst="rect">
            <a:avLst/>
          </a:prstGeom>
          <a:noFill/>
        </p:spPr>
      </p:pic>
      <p:sp>
        <p:nvSpPr>
          <p:cNvPr id="13" name="TextBox 12">
            <a:hlinkClick r:id="rId4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上一页</a:t>
            </a:r>
            <a:endParaRPr lang="zh-CN" altLang="en-US" sz="1400" dirty="0"/>
          </a:p>
        </p:txBody>
      </p:sp>
      <p:sp>
        <p:nvSpPr>
          <p:cNvPr id="14" name="TextBox 13">
            <a:hlinkClick r:id="rId5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下一页</a:t>
            </a:r>
            <a:endParaRPr lang="zh-CN" altLang="en-US" sz="1400" dirty="0"/>
          </a:p>
        </p:txBody>
      </p:sp>
      <p:sp>
        <p:nvSpPr>
          <p:cNvPr id="15" name="TextBox 14">
            <a:hlinkClick r:id="rId6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2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械进销存（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GSP</a:t>
            </a:r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审查）</a:t>
            </a:r>
            <a:endParaRPr lang="zh-CN" altLang="en-US" sz="1350" dirty="0"/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sp>
        <p:nvSpPr>
          <p:cNvPr id="4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  <a:cs typeface="+mj-cs"/>
              </a:rPr>
              <a:t>1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  <a:cs typeface="+mj-cs"/>
              </a:rPr>
              <a:t>、基础资料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702" y="785794"/>
            <a:ext cx="89562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1.5.2   </a:t>
            </a:r>
            <a:r>
              <a:rPr lang="zh-CN" altLang="en-US" dirty="0" smtClean="0"/>
              <a:t>在产品结构清单中，先选择需要添加工序的</a:t>
            </a:r>
            <a:r>
              <a:rPr lang="en-US" altLang="zh-CN" dirty="0" smtClean="0"/>
              <a:t>BOM</a:t>
            </a:r>
            <a:r>
              <a:rPr lang="zh-CN" altLang="en-US" dirty="0" smtClean="0"/>
              <a:t>，再点击工序数按钮，然后再</a:t>
            </a:r>
            <a:endParaRPr lang="en-US" altLang="zh-CN" dirty="0" smtClean="0"/>
          </a:p>
          <a:p>
            <a:r>
              <a:rPr lang="zh-CN" altLang="en-US" dirty="0" smtClean="0"/>
              <a:t>弹出的窗口中点击批量添加，选择需要的所有工序，然后为每个工序添加所需的材料，</a:t>
            </a:r>
            <a:endParaRPr lang="en-US" altLang="zh-CN" dirty="0" smtClean="0"/>
          </a:p>
          <a:p>
            <a:r>
              <a:rPr lang="zh-CN" altLang="en-US" dirty="0" smtClean="0"/>
              <a:t>设置好之后点击退出。这样就完成了在</a:t>
            </a:r>
            <a:r>
              <a:rPr lang="en-US" altLang="zh-CN" dirty="0" smtClean="0"/>
              <a:t>BOM</a:t>
            </a:r>
            <a:r>
              <a:rPr lang="zh-CN" altLang="en-US" dirty="0" smtClean="0"/>
              <a:t>中添加工序。</a:t>
            </a:r>
            <a:endParaRPr lang="zh-CN" altLang="en-US" dirty="0"/>
          </a:p>
        </p:txBody>
      </p:sp>
      <p:pic>
        <p:nvPicPr>
          <p:cNvPr id="35842" name="Picture 2" descr="http://www.soft2005.com/upimg/20180326/20180326173314_839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51887"/>
            <a:ext cx="7786742" cy="4534633"/>
          </a:xfrm>
          <a:prstGeom prst="rect">
            <a:avLst/>
          </a:prstGeom>
          <a:noFill/>
        </p:spPr>
      </p:pic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上一页</a:t>
            </a:r>
            <a:endParaRPr lang="zh-CN" altLang="en-US" sz="1400" dirty="0"/>
          </a:p>
        </p:txBody>
      </p:sp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下一页</a:t>
            </a:r>
            <a:endParaRPr lang="zh-CN" altLang="en-US" sz="1400" dirty="0"/>
          </a:p>
        </p:txBody>
      </p:sp>
      <p:sp>
        <p:nvSpPr>
          <p:cNvPr id="14" name="TextBox 13">
            <a:hlinkClick r:id="rId6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2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械进销存（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GSP</a:t>
            </a:r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审查）</a:t>
            </a:r>
            <a:endParaRPr lang="zh-CN" altLang="en-US" sz="1350" dirty="0"/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sp>
        <p:nvSpPr>
          <p:cNvPr id="4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  <a:cs typeface="+mj-cs"/>
              </a:rPr>
              <a:t>2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  <a:cs typeface="+mj-cs"/>
              </a:rPr>
              <a:t>、销售订单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857232"/>
            <a:ext cx="87863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2.1</a:t>
            </a:r>
            <a:r>
              <a:rPr lang="zh-CN" altLang="en-US" dirty="0" smtClean="0"/>
              <a:t>销售订单通俗来讲就是客户购买货品清单单，根据清单可查看当前库存是否足够出</a:t>
            </a:r>
            <a:endParaRPr lang="en-US" altLang="zh-CN" dirty="0" smtClean="0"/>
          </a:p>
          <a:p>
            <a:r>
              <a:rPr lang="zh-CN" altLang="en-US" dirty="0" smtClean="0"/>
              <a:t>库，如果不足够可安排生产。打开进销存管理 </a:t>
            </a:r>
            <a:r>
              <a:rPr lang="en-US" altLang="zh-CN" dirty="0" smtClean="0"/>
              <a:t>-</a:t>
            </a:r>
            <a:r>
              <a:rPr lang="zh-CN" altLang="en-US" dirty="0" smtClean="0"/>
              <a:t>销售订单</a:t>
            </a:r>
          </a:p>
          <a:p>
            <a:endParaRPr lang="zh-CN" altLang="en-US" dirty="0"/>
          </a:p>
        </p:txBody>
      </p:sp>
      <p:pic>
        <p:nvPicPr>
          <p:cNvPr id="1026" name="Picture 2" descr="http://www.soft2005.com/admin/editor/attached/20180126113758_574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14488"/>
            <a:ext cx="7215238" cy="4445490"/>
          </a:xfrm>
          <a:prstGeom prst="rect">
            <a:avLst/>
          </a:prstGeom>
          <a:noFill/>
        </p:spPr>
      </p:pic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上一页</a:t>
            </a:r>
            <a:endParaRPr lang="zh-CN" altLang="en-US" sz="1400" dirty="0"/>
          </a:p>
        </p:txBody>
      </p:sp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下一页</a:t>
            </a:r>
            <a:endParaRPr lang="zh-CN" altLang="en-US" sz="1400" dirty="0"/>
          </a:p>
        </p:txBody>
      </p:sp>
      <p:sp>
        <p:nvSpPr>
          <p:cNvPr id="14" name="TextBox 13">
            <a:hlinkClick r:id="rId6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2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械进销存（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GSP</a:t>
            </a:r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审查）</a:t>
            </a:r>
            <a:endParaRPr lang="zh-CN" altLang="en-US" sz="1350" dirty="0"/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sp>
        <p:nvSpPr>
          <p:cNvPr id="4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  <a:cs typeface="+mj-cs"/>
              </a:rPr>
              <a:t>2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  <a:cs typeface="+mj-cs"/>
              </a:rPr>
              <a:t>、销售订单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pic>
        <p:nvPicPr>
          <p:cNvPr id="48130" name="Picture 2" descr="http://www.soft2005.com/admin/editor/attached/20180126113810_702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357298"/>
            <a:ext cx="8072494" cy="43947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857232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2.2  </a:t>
            </a:r>
            <a:r>
              <a:rPr lang="zh-CN" altLang="en-US" dirty="0" smtClean="0"/>
              <a:t>填写销售订单信息，如下图</a:t>
            </a:r>
            <a:endParaRPr lang="zh-CN" altLang="en-US" dirty="0"/>
          </a:p>
        </p:txBody>
      </p:sp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上一页</a:t>
            </a:r>
            <a:endParaRPr lang="zh-CN" altLang="en-US" sz="1400" dirty="0"/>
          </a:p>
        </p:txBody>
      </p:sp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下一页</a:t>
            </a:r>
            <a:endParaRPr lang="zh-CN" altLang="en-US" sz="1400" dirty="0"/>
          </a:p>
        </p:txBody>
      </p:sp>
      <p:sp>
        <p:nvSpPr>
          <p:cNvPr id="14" name="TextBox 13">
            <a:hlinkClick r:id="rId6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2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械进销存（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GSP</a:t>
            </a:r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审查）</a:t>
            </a:r>
            <a:endParaRPr lang="zh-CN" altLang="en-US" sz="1350" dirty="0"/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sp>
        <p:nvSpPr>
          <p:cNvPr id="4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  <a:cs typeface="+mj-cs"/>
              </a:rPr>
              <a:t>1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  <a:cs typeface="+mj-cs"/>
              </a:rPr>
              <a:t>、基础资料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773652"/>
            <a:ext cx="2603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1.1.2  </a:t>
            </a:r>
            <a:r>
              <a:rPr lang="zh-CN" altLang="en-US" dirty="0" smtClean="0"/>
              <a:t>手动录入商品资料</a:t>
            </a:r>
            <a:endParaRPr lang="zh-CN" altLang="en-US" dirty="0"/>
          </a:p>
        </p:txBody>
      </p:sp>
      <p:sp>
        <p:nvSpPr>
          <p:cNvPr id="14" name="TextBox 13">
            <a:hlinkClick r:id="rId3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上一页</a:t>
            </a:r>
            <a:endParaRPr lang="zh-CN" altLang="en-US" sz="1400" dirty="0"/>
          </a:p>
        </p:txBody>
      </p:sp>
      <p:sp>
        <p:nvSpPr>
          <p:cNvPr id="15" name="TextBox 14">
            <a:hlinkClick r:id="rId4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下一页</a:t>
            </a:r>
            <a:endParaRPr lang="zh-CN" altLang="en-US" sz="1400" dirty="0"/>
          </a:p>
        </p:txBody>
      </p:sp>
      <p:sp>
        <p:nvSpPr>
          <p:cNvPr id="16" name="TextBox 15">
            <a:hlinkClick r:id="rId5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首页</a:t>
            </a:r>
            <a:endParaRPr lang="zh-CN" altLang="en-US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480" y="1142984"/>
            <a:ext cx="5903927" cy="439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矩形 10"/>
          <p:cNvSpPr/>
          <p:nvPr/>
        </p:nvSpPr>
        <p:spPr>
          <a:xfrm>
            <a:off x="214282" y="5000636"/>
            <a:ext cx="8625254" cy="1357322"/>
          </a:xfrm>
          <a:prstGeom prst="rect">
            <a:avLst/>
          </a:prstGeom>
          <a:solidFill>
            <a:srgbClr val="FF0000">
              <a:alpha val="7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b="1" dirty="0" smtClean="0">
                <a:solidFill>
                  <a:schemeClr val="bg1"/>
                </a:solidFill>
              </a:rPr>
              <a:t>1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）在商品资料的列表点击新增；商品编号、商品名称、商品类型、计量单位等四个字段后面带有红色星号的，不能为空，一定要输入的；其他信息用户可以根据自己的需求选择是否录入；</a:t>
            </a:r>
            <a:endParaRPr lang="en-US" altLang="zh-CN" sz="1400" b="1" dirty="0" smtClean="0">
              <a:solidFill>
                <a:schemeClr val="bg1"/>
              </a:solidFill>
            </a:endParaRPr>
          </a:p>
          <a:p>
            <a:r>
              <a:rPr lang="en-US" altLang="zh-CN" sz="1400" b="1" dirty="0" smtClean="0">
                <a:solidFill>
                  <a:schemeClr val="bg1"/>
                </a:solidFill>
              </a:rPr>
              <a:t>2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）输入完成之后点击“保存”按钮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。</a:t>
            </a:r>
            <a:endParaRPr lang="en-US" altLang="zh-CN" sz="1400" b="1" dirty="0" smtClean="0">
              <a:solidFill>
                <a:schemeClr val="bg1"/>
              </a:solidFill>
            </a:endParaRPr>
          </a:p>
          <a:p>
            <a:r>
              <a:rPr lang="en-US" altLang="zh-CN" sz="1400" b="1" dirty="0" smtClean="0">
                <a:solidFill>
                  <a:schemeClr val="bg1"/>
                </a:solidFill>
              </a:rPr>
              <a:t>3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）如果产品是需要生成唯一条码用于追溯的，需要勾选右边的“启用唯一码”</a:t>
            </a:r>
            <a:endParaRPr lang="en-US" altLang="zh-CN" sz="1400" b="1" dirty="0" smtClean="0">
              <a:solidFill>
                <a:schemeClr val="bg1"/>
              </a:solidFill>
            </a:endParaRPr>
          </a:p>
          <a:p>
            <a:r>
              <a:rPr lang="en-US" altLang="zh-CN" sz="1400" b="1" dirty="0" smtClean="0">
                <a:solidFill>
                  <a:schemeClr val="bg1"/>
                </a:solidFill>
              </a:rPr>
              <a:t>4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）条码填上的字符是用于唯一条码的前缀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2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械进销存（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GSP</a:t>
            </a:r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审查）</a:t>
            </a:r>
            <a:endParaRPr lang="zh-CN" altLang="en-US" sz="1350" dirty="0"/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sp>
        <p:nvSpPr>
          <p:cNvPr id="4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  <a:cs typeface="+mj-cs"/>
              </a:rPr>
              <a:t>2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  <a:cs typeface="+mj-cs"/>
              </a:rPr>
              <a:t>、销售订单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pic>
        <p:nvPicPr>
          <p:cNvPr id="47106" name="Picture 2" descr="http://www.soft2005.com/admin/editor/attached/20180126113828_594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000240"/>
            <a:ext cx="8671776" cy="32861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1214422"/>
            <a:ext cx="5429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2.3  </a:t>
            </a:r>
            <a:r>
              <a:rPr lang="zh-CN" altLang="en-US" dirty="0" smtClean="0"/>
              <a:t>保存销售订单后，会自动生成生产计划，如下图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5786454"/>
            <a:ext cx="5309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PS</a:t>
            </a:r>
            <a:r>
              <a:rPr lang="zh-CN" altLang="en-US" dirty="0" smtClean="0"/>
              <a:t>：如果生产的产品中包含半成品，请继续往下看 </a:t>
            </a:r>
            <a:endParaRPr lang="zh-CN" altLang="en-US" dirty="0"/>
          </a:p>
        </p:txBody>
      </p:sp>
      <p:sp>
        <p:nvSpPr>
          <p:cNvPr id="8" name="下箭头 7"/>
          <p:cNvSpPr/>
          <p:nvPr/>
        </p:nvSpPr>
        <p:spPr>
          <a:xfrm>
            <a:off x="5643570" y="5786454"/>
            <a:ext cx="357190" cy="357190"/>
          </a:xfrm>
          <a:prstGeom prst="down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上一页</a:t>
            </a:r>
            <a:endParaRPr lang="zh-CN" altLang="en-US" sz="1400" dirty="0"/>
          </a:p>
        </p:txBody>
      </p:sp>
      <p:sp>
        <p:nvSpPr>
          <p:cNvPr id="15" name="TextBox 14">
            <a:hlinkClick r:id="rId5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下一页</a:t>
            </a:r>
            <a:endParaRPr lang="zh-CN" altLang="en-US" sz="1400" dirty="0"/>
          </a:p>
        </p:txBody>
      </p:sp>
      <p:sp>
        <p:nvSpPr>
          <p:cNvPr id="16" name="TextBox 15">
            <a:hlinkClick r:id="rId6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2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械进销存（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GSP</a:t>
            </a:r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审查）</a:t>
            </a:r>
            <a:endParaRPr lang="zh-CN" altLang="en-US" sz="1350" dirty="0"/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sp>
        <p:nvSpPr>
          <p:cNvPr id="4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  <a:cs typeface="+mj-cs"/>
              </a:rPr>
              <a:t>2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  <a:cs typeface="+mj-cs"/>
              </a:rPr>
              <a:t>、销售订单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pic>
        <p:nvPicPr>
          <p:cNvPr id="46082" name="Picture 2" descr="http://www.soft2005.com/admin/editor/attached/20180126113921_122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857232"/>
            <a:ext cx="6715172" cy="2420260"/>
          </a:xfrm>
          <a:prstGeom prst="rect">
            <a:avLst/>
          </a:prstGeom>
          <a:noFill/>
        </p:spPr>
      </p:pic>
      <p:pic>
        <p:nvPicPr>
          <p:cNvPr id="46084" name="Picture 4" descr="http://www.soft2005.com/admin/editor/attached/20180126114005_243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429000"/>
            <a:ext cx="6786609" cy="2800718"/>
          </a:xfrm>
          <a:prstGeom prst="rect">
            <a:avLst/>
          </a:prstGeom>
          <a:noFill/>
        </p:spPr>
      </p:pic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上一页</a:t>
            </a:r>
            <a:endParaRPr lang="zh-CN" altLang="en-US" sz="1400" dirty="0"/>
          </a:p>
        </p:txBody>
      </p:sp>
      <p:sp>
        <p:nvSpPr>
          <p:cNvPr id="13" name="TextBox 12">
            <a:hlinkClick r:id="rId6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下一页</a:t>
            </a:r>
            <a:endParaRPr lang="zh-CN" altLang="en-US" sz="1400" dirty="0"/>
          </a:p>
        </p:txBody>
      </p:sp>
      <p:sp>
        <p:nvSpPr>
          <p:cNvPr id="14" name="TextBox 13">
            <a:hlinkClick r:id="rId7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2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械进销存（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GSP</a:t>
            </a:r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审查）</a:t>
            </a:r>
            <a:endParaRPr lang="zh-CN" altLang="en-US" sz="1350" dirty="0"/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sp>
        <p:nvSpPr>
          <p:cNvPr id="4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  <a:cs typeface="+mj-cs"/>
              </a:rPr>
              <a:t>3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  <a:cs typeface="+mj-cs"/>
              </a:rPr>
              <a:t>、生产计划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296" y="928670"/>
            <a:ext cx="895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生产计划可以像上述一样通过下单销售订单自动生成生产计划，可以手动添加生产计划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1714488"/>
            <a:ext cx="5500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3.1  </a:t>
            </a:r>
            <a:r>
              <a:rPr lang="zh-CN" altLang="en-US" dirty="0" smtClean="0"/>
              <a:t>打开生产模块</a:t>
            </a:r>
            <a:r>
              <a:rPr lang="en-US" altLang="zh-CN" dirty="0" smtClean="0"/>
              <a:t>-</a:t>
            </a:r>
            <a:r>
              <a:rPr lang="zh-CN" altLang="en-US" dirty="0" smtClean="0"/>
              <a:t>生产计划，点击添加成品生产计划</a:t>
            </a:r>
            <a:endParaRPr lang="zh-CN" altLang="en-US" dirty="0"/>
          </a:p>
        </p:txBody>
      </p:sp>
      <p:pic>
        <p:nvPicPr>
          <p:cNvPr id="45058" name="Picture 2" descr="http://www.soft2005.com/admin/editor/attached/20180126134143_033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496"/>
            <a:ext cx="7600950" cy="2219326"/>
          </a:xfrm>
          <a:prstGeom prst="rect">
            <a:avLst/>
          </a:prstGeom>
          <a:noFill/>
        </p:spPr>
      </p:pic>
      <p:sp>
        <p:nvSpPr>
          <p:cNvPr id="13" name="TextBox 12">
            <a:hlinkClick r:id="rId4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上一页</a:t>
            </a:r>
            <a:endParaRPr lang="zh-CN" altLang="en-US" sz="1400" dirty="0"/>
          </a:p>
        </p:txBody>
      </p:sp>
      <p:sp>
        <p:nvSpPr>
          <p:cNvPr id="14" name="TextBox 13">
            <a:hlinkClick r:id="rId5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下一页</a:t>
            </a:r>
            <a:endParaRPr lang="zh-CN" altLang="en-US" sz="1400" dirty="0"/>
          </a:p>
        </p:txBody>
      </p:sp>
      <p:sp>
        <p:nvSpPr>
          <p:cNvPr id="15" name="TextBox 14">
            <a:hlinkClick r:id="rId6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2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械进销存（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GSP</a:t>
            </a:r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审查）</a:t>
            </a:r>
            <a:endParaRPr lang="zh-CN" altLang="en-US" sz="1350" dirty="0"/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sp>
        <p:nvSpPr>
          <p:cNvPr id="4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  <a:cs typeface="+mj-cs"/>
              </a:rPr>
              <a:t>3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  <a:cs typeface="+mj-cs"/>
              </a:rPr>
              <a:t>、生产计划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857232"/>
            <a:ext cx="3919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3.2 </a:t>
            </a:r>
            <a:r>
              <a:rPr lang="zh-CN" altLang="en-US" dirty="0" smtClean="0"/>
              <a:t>填写生产计划单</a:t>
            </a:r>
            <a:r>
              <a:rPr lang="en-US" altLang="zh-CN" dirty="0" smtClean="0"/>
              <a:t> </a:t>
            </a:r>
            <a:r>
              <a:rPr lang="zh-CN" altLang="en-US" dirty="0" smtClean="0"/>
              <a:t>，然后点击保存</a:t>
            </a:r>
            <a:r>
              <a:rPr lang="en-US" altLang="zh-CN" dirty="0" smtClean="0"/>
              <a:t>  </a:t>
            </a:r>
            <a:endParaRPr lang="zh-CN" altLang="en-US" dirty="0"/>
          </a:p>
        </p:txBody>
      </p:sp>
      <p:pic>
        <p:nvPicPr>
          <p:cNvPr id="44034" name="Picture 2" descr="http://www.soft2005.com/admin/editor/attached/20180126134158_660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357298"/>
            <a:ext cx="6500858" cy="4487690"/>
          </a:xfrm>
          <a:prstGeom prst="rect">
            <a:avLst/>
          </a:prstGeom>
          <a:noFill/>
        </p:spPr>
      </p:pic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上一页</a:t>
            </a:r>
            <a:endParaRPr lang="zh-CN" altLang="en-US" sz="1400" dirty="0"/>
          </a:p>
        </p:txBody>
      </p:sp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下一页</a:t>
            </a:r>
            <a:endParaRPr lang="zh-CN" altLang="en-US" sz="1400" dirty="0"/>
          </a:p>
        </p:txBody>
      </p:sp>
      <p:sp>
        <p:nvSpPr>
          <p:cNvPr id="14" name="TextBox 13">
            <a:hlinkClick r:id="rId6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2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械进销存（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GSP</a:t>
            </a:r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审查）</a:t>
            </a:r>
            <a:endParaRPr lang="zh-CN" altLang="en-US" sz="1350" dirty="0"/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sp>
        <p:nvSpPr>
          <p:cNvPr id="4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  <a:cs typeface="+mj-cs"/>
              </a:rPr>
              <a:t>3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  <a:cs typeface="+mj-cs"/>
              </a:rPr>
              <a:t>、生产计划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pic>
        <p:nvPicPr>
          <p:cNvPr id="43010" name="Picture 2" descr="http://www.soft2005.com/admin/editor/attached/20180126134224_195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14488"/>
            <a:ext cx="8448675" cy="41052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1071546"/>
            <a:ext cx="7507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3.3  </a:t>
            </a:r>
            <a:r>
              <a:rPr lang="zh-CN" altLang="en-US" dirty="0" smtClean="0"/>
              <a:t>保存生产计划单以后，如果有半成品，则会提示是否生成半成品计划</a:t>
            </a:r>
            <a:endParaRPr lang="zh-CN" altLang="en-US" dirty="0"/>
          </a:p>
        </p:txBody>
      </p:sp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上一页</a:t>
            </a:r>
            <a:endParaRPr lang="zh-CN" altLang="en-US" sz="1400" dirty="0"/>
          </a:p>
        </p:txBody>
      </p:sp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下一页</a:t>
            </a:r>
            <a:endParaRPr lang="zh-CN" altLang="en-US" sz="1400" dirty="0"/>
          </a:p>
        </p:txBody>
      </p:sp>
      <p:sp>
        <p:nvSpPr>
          <p:cNvPr id="14" name="TextBox 13">
            <a:hlinkClick r:id="rId6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2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械进销存（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GSP</a:t>
            </a:r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审查）</a:t>
            </a:r>
            <a:endParaRPr lang="zh-CN" altLang="en-US" sz="1350" dirty="0"/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sp>
        <p:nvSpPr>
          <p:cNvPr id="4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  <a:cs typeface="+mj-cs"/>
              </a:rPr>
              <a:t>4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  <a:cs typeface="+mj-cs"/>
              </a:rPr>
              <a:t>、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700" b="1" dirty="0" smtClean="0">
                <a:latin typeface="楷体" pitchFamily="49" charset="-122"/>
                <a:ea typeface="楷体" pitchFamily="49" charset="-122"/>
                <a:cs typeface="+mj-cs"/>
              </a:rPr>
              <a:t>MRP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  <a:cs typeface="+mj-cs"/>
              </a:rPr>
              <a:t>运算生成采购需求</a:t>
            </a:r>
            <a:endParaRPr lang="en-US" altLang="zh-CN" sz="2700" b="1" dirty="0">
              <a:latin typeface="楷体" pitchFamily="49" charset="-122"/>
              <a:ea typeface="楷体" pitchFamily="49" charset="-122"/>
              <a:cs typeface="+mj-cs"/>
            </a:endParaRP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357298"/>
            <a:ext cx="7072362" cy="492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7158" y="928670"/>
            <a:ext cx="7507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4.1  </a:t>
            </a:r>
            <a:r>
              <a:rPr lang="zh-CN" altLang="en-US" dirty="0" smtClean="0"/>
              <a:t>添加完生产计划之后，点击材料准备情况，然后点击生产采购需求；</a:t>
            </a:r>
            <a:endParaRPr lang="zh-CN" altLang="en-US" dirty="0"/>
          </a:p>
        </p:txBody>
      </p:sp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上一页</a:t>
            </a:r>
            <a:endParaRPr lang="zh-CN" altLang="en-US" sz="1400" dirty="0"/>
          </a:p>
        </p:txBody>
      </p:sp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下一页</a:t>
            </a:r>
            <a:endParaRPr lang="zh-CN" altLang="en-US" sz="1400" dirty="0"/>
          </a:p>
        </p:txBody>
      </p:sp>
      <p:sp>
        <p:nvSpPr>
          <p:cNvPr id="14" name="TextBox 13">
            <a:hlinkClick r:id="rId6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2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械进销存（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GSP</a:t>
            </a:r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审查）</a:t>
            </a:r>
            <a:endParaRPr lang="zh-CN" altLang="en-US" sz="1350" dirty="0"/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sp>
        <p:nvSpPr>
          <p:cNvPr id="4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  <a:cs typeface="+mj-cs"/>
              </a:rPr>
              <a:t>4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  <a:cs typeface="+mj-cs"/>
              </a:rPr>
              <a:t>、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MRP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运算生成采购需求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571612"/>
            <a:ext cx="6215106" cy="458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85720" y="1000108"/>
            <a:ext cx="4275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4.2  </a:t>
            </a:r>
            <a:r>
              <a:rPr lang="zh-CN" altLang="en-US" dirty="0" smtClean="0"/>
              <a:t>确认数据无误后，点击生成采购需求</a:t>
            </a:r>
            <a:endParaRPr lang="zh-CN" altLang="en-US" dirty="0"/>
          </a:p>
        </p:txBody>
      </p:sp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上一页</a:t>
            </a:r>
            <a:endParaRPr lang="zh-CN" altLang="en-US" sz="1400" dirty="0"/>
          </a:p>
        </p:txBody>
      </p:sp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下一页</a:t>
            </a:r>
            <a:endParaRPr lang="zh-CN" altLang="en-US" sz="1400" dirty="0"/>
          </a:p>
        </p:txBody>
      </p:sp>
      <p:sp>
        <p:nvSpPr>
          <p:cNvPr id="14" name="TextBox 13">
            <a:hlinkClick r:id="rId6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2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械进销存（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GSP</a:t>
            </a:r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审查）</a:t>
            </a:r>
            <a:endParaRPr lang="zh-CN" altLang="en-US" sz="1350" dirty="0"/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sp>
        <p:nvSpPr>
          <p:cNvPr id="4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  <a:cs typeface="+mj-cs"/>
              </a:rPr>
              <a:t>4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  <a:cs typeface="+mj-cs"/>
              </a:rPr>
              <a:t>、</a:t>
            </a:r>
            <a:r>
              <a:rPr lang="en-US" altLang="zh-CN" sz="2700" b="1" dirty="0" smtClean="0">
                <a:latin typeface="楷体" pitchFamily="49" charset="-122"/>
                <a:ea typeface="楷体" pitchFamily="49" charset="-122"/>
              </a:rPr>
              <a:t> MRP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</a:rPr>
              <a:t>运算生成采购需求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14488"/>
            <a:ext cx="785282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4282" y="1071546"/>
            <a:ext cx="8039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4.3  </a:t>
            </a:r>
            <a:r>
              <a:rPr lang="zh-CN" altLang="en-US" dirty="0" smtClean="0"/>
              <a:t>在进销存管理</a:t>
            </a:r>
            <a:r>
              <a:rPr lang="en-US" altLang="zh-CN" dirty="0" smtClean="0"/>
              <a:t>-</a:t>
            </a:r>
            <a:r>
              <a:rPr lang="zh-CN" altLang="en-US" dirty="0" smtClean="0"/>
              <a:t>采购订单，点击从表的生产物料需求清单，来下达采购订单</a:t>
            </a:r>
            <a:endParaRPr lang="zh-CN" altLang="en-US" dirty="0"/>
          </a:p>
        </p:txBody>
      </p:sp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上一页</a:t>
            </a:r>
            <a:endParaRPr lang="zh-CN" altLang="en-US" sz="1400" dirty="0"/>
          </a:p>
        </p:txBody>
      </p:sp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下一页</a:t>
            </a:r>
            <a:endParaRPr lang="zh-CN" altLang="en-US" sz="1400" dirty="0"/>
          </a:p>
        </p:txBody>
      </p:sp>
      <p:sp>
        <p:nvSpPr>
          <p:cNvPr id="14" name="TextBox 13">
            <a:hlinkClick r:id="rId6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2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械进销存（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GSP</a:t>
            </a:r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审查）</a:t>
            </a:r>
            <a:endParaRPr lang="zh-CN" altLang="en-US" sz="1350" dirty="0"/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sp>
        <p:nvSpPr>
          <p:cNvPr id="4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  <a:cs typeface="+mj-cs"/>
              </a:rPr>
              <a:t>4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  <a:cs typeface="+mj-cs"/>
              </a:rPr>
              <a:t>、</a:t>
            </a:r>
            <a:r>
              <a:rPr lang="en-US" altLang="zh-CN" sz="2700" b="1" dirty="0" smtClean="0">
                <a:latin typeface="楷体" pitchFamily="49" charset="-122"/>
                <a:ea typeface="楷体" pitchFamily="49" charset="-122"/>
              </a:rPr>
              <a:t> MRP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</a:rPr>
              <a:t>运算生成采购需求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857232"/>
            <a:ext cx="761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4.4  </a:t>
            </a:r>
            <a:r>
              <a:rPr lang="zh-CN" altLang="en-US" dirty="0" smtClean="0"/>
              <a:t>选择要采购的物料，一个供应商，一张订单。然后点击确定，保存。</a:t>
            </a:r>
            <a:r>
              <a:rPr lang="en-US" altLang="zh-CN" dirty="0" smtClean="0"/>
              <a:t>  </a:t>
            </a:r>
            <a:endParaRPr lang="zh-CN" alt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500174"/>
            <a:ext cx="5857916" cy="465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上一页</a:t>
            </a:r>
            <a:endParaRPr lang="zh-CN" altLang="en-US" sz="1400" dirty="0"/>
          </a:p>
        </p:txBody>
      </p:sp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下一页</a:t>
            </a:r>
            <a:endParaRPr lang="zh-CN" altLang="en-US" sz="1400" dirty="0"/>
          </a:p>
        </p:txBody>
      </p:sp>
      <p:sp>
        <p:nvSpPr>
          <p:cNvPr id="14" name="TextBox 13">
            <a:hlinkClick r:id="rId6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2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械进销存（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GSP</a:t>
            </a:r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审查）</a:t>
            </a:r>
            <a:endParaRPr lang="zh-CN" altLang="en-US" sz="1350" dirty="0"/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sp>
        <p:nvSpPr>
          <p:cNvPr id="4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  <a:t>5</a:t>
            </a:r>
            <a:r>
              <a:rPr kumimoji="0" lang="zh-CN" alt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  <a:t>、加工单（委外加工单）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785794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5.1  </a:t>
            </a:r>
            <a:r>
              <a:rPr lang="zh-CN" altLang="en-US" dirty="0" smtClean="0"/>
              <a:t>手动录入加工单</a:t>
            </a:r>
            <a:endParaRPr lang="zh-CN" altLang="en-US" dirty="0"/>
          </a:p>
        </p:txBody>
      </p:sp>
      <p:pic>
        <p:nvPicPr>
          <p:cNvPr id="56322" name="Picture 2" descr="http://www.soft2005.com/images/j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285860"/>
            <a:ext cx="6643734" cy="4938027"/>
          </a:xfrm>
          <a:prstGeom prst="rect">
            <a:avLst/>
          </a:prstGeom>
          <a:noFill/>
        </p:spPr>
      </p:pic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上一页</a:t>
            </a:r>
            <a:endParaRPr lang="zh-CN" altLang="en-US" sz="1400" dirty="0"/>
          </a:p>
        </p:txBody>
      </p:sp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下一页</a:t>
            </a:r>
            <a:endParaRPr lang="zh-CN" altLang="en-US" sz="1400" dirty="0"/>
          </a:p>
        </p:txBody>
      </p:sp>
      <p:sp>
        <p:nvSpPr>
          <p:cNvPr id="14" name="TextBox 13">
            <a:hlinkClick r:id="rId6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2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械进销存（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GSP</a:t>
            </a:r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审查）</a:t>
            </a:r>
            <a:endParaRPr lang="zh-CN" altLang="en-US" sz="1350" dirty="0"/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sp>
        <p:nvSpPr>
          <p:cNvPr id="4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  <a:cs typeface="+mj-cs"/>
              </a:rPr>
              <a:t>1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  <a:cs typeface="+mj-cs"/>
              </a:rPr>
              <a:t>、基础资料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785794"/>
            <a:ext cx="3181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1.1.3   </a:t>
            </a:r>
            <a:r>
              <a:rPr lang="zh-CN" altLang="en-US" dirty="0" smtClean="0"/>
              <a:t>通过</a:t>
            </a:r>
            <a:r>
              <a:rPr lang="en-US" altLang="zh-CN" dirty="0" smtClean="0"/>
              <a:t>excel</a:t>
            </a:r>
            <a:r>
              <a:rPr lang="zh-CN" altLang="en-US" dirty="0" smtClean="0"/>
              <a:t>导入商品资料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1285860"/>
            <a:ext cx="80737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</a:t>
            </a:r>
            <a:r>
              <a:rPr lang="zh-CN" altLang="en-US" dirty="0" smtClean="0"/>
              <a:t>、先在</a:t>
            </a:r>
            <a:r>
              <a:rPr lang="en-US" altLang="zh-CN" dirty="0" smtClean="0"/>
              <a:t>EXCEL</a:t>
            </a:r>
            <a:r>
              <a:rPr lang="zh-CN" altLang="en-US" dirty="0" smtClean="0"/>
              <a:t>里按要求输入产品资料</a:t>
            </a:r>
            <a:endParaRPr lang="en-US" altLang="zh-CN" dirty="0" smtClean="0"/>
          </a:p>
          <a:p>
            <a:r>
              <a:rPr lang="zh-CN" altLang="en-US" dirty="0" smtClean="0"/>
              <a:t>导入的格式在软件的安装路径下，默认在：</a:t>
            </a:r>
            <a:r>
              <a:rPr lang="en-US" altLang="zh-CN" dirty="0" smtClean="0"/>
              <a:t>D:\d:\</a:t>
            </a:r>
            <a:r>
              <a:rPr lang="zh-CN" altLang="en-US" dirty="0" smtClean="0"/>
              <a:t>新页生产</a:t>
            </a:r>
            <a:r>
              <a:rPr lang="en-US" altLang="zh-CN" dirty="0" smtClean="0"/>
              <a:t>ERP\Client\Excel</a:t>
            </a:r>
            <a:r>
              <a:rPr lang="zh-CN" altLang="en-US" dirty="0" smtClean="0"/>
              <a:t>下，</a:t>
            </a:r>
            <a:endParaRPr lang="en-US" altLang="zh-CN" dirty="0" smtClean="0"/>
          </a:p>
          <a:p>
            <a:r>
              <a:rPr lang="zh-CN" altLang="en-US" dirty="0" smtClean="0"/>
              <a:t>也可以咨询</a:t>
            </a:r>
            <a:r>
              <a:rPr lang="en-US" altLang="zh-CN" dirty="0" smtClean="0"/>
              <a:t>QQ</a:t>
            </a:r>
            <a:r>
              <a:rPr lang="zh-CN" altLang="en-US" dirty="0" smtClean="0"/>
              <a:t>客服索取导入的格式。</a:t>
            </a:r>
          </a:p>
          <a:p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357430"/>
            <a:ext cx="8704263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285720" y="5072074"/>
            <a:ext cx="8625254" cy="1169387"/>
          </a:xfrm>
          <a:prstGeom prst="rect">
            <a:avLst/>
          </a:prstGeom>
          <a:solidFill>
            <a:srgbClr val="FF0000">
              <a:alpha val="7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400" b="1" dirty="0" smtClean="0">
                <a:solidFill>
                  <a:schemeClr val="bg1"/>
                </a:solidFill>
              </a:rPr>
              <a:t>同样的，商品编号、商品名称、商品类别、计量单位等</a:t>
            </a:r>
            <a:r>
              <a:rPr lang="en-US" altLang="zh-CN" sz="1400" b="1" dirty="0" smtClean="0">
                <a:solidFill>
                  <a:schemeClr val="bg1"/>
                </a:solidFill>
              </a:rPr>
              <a:t>4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个字段不能为空，必须输入，其他字段用户可以根据的需要选择是否录入；如果</a:t>
            </a:r>
            <a:r>
              <a:rPr lang="en-US" altLang="zh-CN" sz="1400" b="1" dirty="0" smtClean="0">
                <a:solidFill>
                  <a:schemeClr val="bg1"/>
                </a:solidFill>
              </a:rPr>
              <a:t>EXCEL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上有字段没有显示，而想要导入的，可以在后面直接增加列名；</a:t>
            </a:r>
            <a:endParaRPr lang="en-US" altLang="zh-CN" sz="1400" b="1" dirty="0" smtClean="0">
              <a:solidFill>
                <a:schemeClr val="bg1"/>
              </a:solidFill>
            </a:endParaRPr>
          </a:p>
          <a:p>
            <a:endParaRPr lang="en-US" altLang="zh-CN" sz="1400" b="1" dirty="0" smtClean="0">
              <a:solidFill>
                <a:schemeClr val="bg1"/>
              </a:solidFill>
            </a:endParaRPr>
          </a:p>
          <a:p>
            <a:r>
              <a:rPr lang="zh-CN" altLang="en-US" sz="1400" b="1" dirty="0" smtClean="0">
                <a:solidFill>
                  <a:schemeClr val="bg1"/>
                </a:solidFill>
              </a:rPr>
              <a:t>注意：</a:t>
            </a:r>
            <a:r>
              <a:rPr lang="en-US" altLang="zh-CN" sz="1400" b="1" dirty="0" smtClean="0">
                <a:solidFill>
                  <a:schemeClr val="bg1"/>
                </a:solidFill>
              </a:rPr>
              <a:t>EXCEL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的格式要简单的列头</a:t>
            </a:r>
            <a:r>
              <a:rPr lang="en-US" altLang="zh-CN" sz="1400" b="1" dirty="0" smtClean="0">
                <a:solidFill>
                  <a:schemeClr val="bg1"/>
                </a:solidFill>
              </a:rPr>
              <a:t>+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内容即可，不要添加如下拉，或者其他公式等，会导致导入不了。</a:t>
            </a:r>
            <a:endParaRPr lang="en-US" altLang="zh-CN" sz="1400" b="1" dirty="0" smtClean="0">
              <a:solidFill>
                <a:schemeClr val="bg1"/>
              </a:solidFill>
            </a:endParaRPr>
          </a:p>
        </p:txBody>
      </p:sp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上一页</a:t>
            </a:r>
            <a:endParaRPr lang="zh-CN" altLang="en-US" sz="1400" dirty="0"/>
          </a:p>
        </p:txBody>
      </p:sp>
      <p:sp>
        <p:nvSpPr>
          <p:cNvPr id="15" name="TextBox 14">
            <a:hlinkClick r:id="rId6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下一页</a:t>
            </a:r>
            <a:endParaRPr lang="zh-CN" altLang="en-US" sz="1400" dirty="0"/>
          </a:p>
        </p:txBody>
      </p:sp>
      <p:sp>
        <p:nvSpPr>
          <p:cNvPr id="16" name="TextBox 15">
            <a:hlinkClick r:id="rId7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2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械进销存（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GSP</a:t>
            </a:r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审查）</a:t>
            </a:r>
            <a:endParaRPr lang="zh-CN" altLang="en-US" sz="1350" dirty="0"/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sp>
        <p:nvSpPr>
          <p:cNvPr id="4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</a:rPr>
              <a:t>5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</a:rPr>
              <a:t>、加工单（委外加工单）</a:t>
            </a:r>
            <a:endParaRPr lang="en-US" altLang="zh-CN" sz="27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857232"/>
            <a:ext cx="230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5.2  </a:t>
            </a:r>
            <a:r>
              <a:rPr lang="zh-CN" altLang="en-US" dirty="0" smtClean="0"/>
              <a:t>填写加工单信息</a:t>
            </a:r>
            <a:r>
              <a:rPr lang="en-US" altLang="zh-CN" dirty="0" smtClean="0"/>
              <a:t>  </a:t>
            </a:r>
            <a:endParaRPr lang="zh-CN" altLang="en-US" dirty="0"/>
          </a:p>
        </p:txBody>
      </p:sp>
      <p:pic>
        <p:nvPicPr>
          <p:cNvPr id="55298" name="Picture 2" descr="http://www.soft2005.com/images/j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428736"/>
            <a:ext cx="6858048" cy="4801529"/>
          </a:xfrm>
          <a:prstGeom prst="rect">
            <a:avLst/>
          </a:prstGeom>
          <a:noFill/>
        </p:spPr>
      </p:pic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上一页</a:t>
            </a:r>
            <a:endParaRPr lang="zh-CN" altLang="en-US" sz="1400" dirty="0"/>
          </a:p>
        </p:txBody>
      </p:sp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下一页</a:t>
            </a:r>
            <a:endParaRPr lang="zh-CN" altLang="en-US" sz="1400" dirty="0"/>
          </a:p>
        </p:txBody>
      </p:sp>
      <p:sp>
        <p:nvSpPr>
          <p:cNvPr id="14" name="TextBox 13">
            <a:hlinkClick r:id="rId6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2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械进销存（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GSP</a:t>
            </a:r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审查）</a:t>
            </a:r>
            <a:endParaRPr lang="zh-CN" altLang="en-US" sz="1350" dirty="0"/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sp>
        <p:nvSpPr>
          <p:cNvPr id="4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</a:rPr>
              <a:t>5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</a:rPr>
              <a:t>、加工单（委外加工单）</a:t>
            </a:r>
            <a:endParaRPr lang="en-US" altLang="zh-CN" sz="27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857232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5.3  </a:t>
            </a:r>
            <a:r>
              <a:rPr lang="zh-CN" altLang="en-US" dirty="0" smtClean="0"/>
              <a:t>批量下达加工单</a:t>
            </a:r>
            <a:endParaRPr lang="zh-CN" altLang="en-US" dirty="0"/>
          </a:p>
        </p:txBody>
      </p:sp>
      <p:pic>
        <p:nvPicPr>
          <p:cNvPr id="54274" name="Picture 2" descr="http://www.soft2005.com/images/j0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43050"/>
            <a:ext cx="8201025" cy="4505325"/>
          </a:xfrm>
          <a:prstGeom prst="rect">
            <a:avLst/>
          </a:prstGeom>
          <a:noFill/>
        </p:spPr>
      </p:pic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上一页</a:t>
            </a:r>
            <a:endParaRPr lang="zh-CN" altLang="en-US" sz="1400" dirty="0"/>
          </a:p>
        </p:txBody>
      </p:sp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下一页</a:t>
            </a:r>
            <a:endParaRPr lang="zh-CN" altLang="en-US" sz="1400" dirty="0"/>
          </a:p>
        </p:txBody>
      </p:sp>
      <p:sp>
        <p:nvSpPr>
          <p:cNvPr id="14" name="TextBox 13">
            <a:hlinkClick r:id="rId6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2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械进销存（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GSP</a:t>
            </a:r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审查）</a:t>
            </a:r>
            <a:endParaRPr lang="zh-CN" altLang="en-US" sz="1350" dirty="0"/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sp>
        <p:nvSpPr>
          <p:cNvPr id="4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</a:rPr>
              <a:t>5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</a:rPr>
              <a:t>、加工单（委外加工单）</a:t>
            </a:r>
            <a:endParaRPr lang="en-US" altLang="zh-CN" sz="2700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53250" name="Picture 2" descr="http://www.soft2005.com/images/j0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571612"/>
            <a:ext cx="7072362" cy="42587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1000108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5.4  </a:t>
            </a:r>
            <a:r>
              <a:rPr lang="zh-CN" altLang="en-US" dirty="0" smtClean="0"/>
              <a:t>勾选要批量下单的工序</a:t>
            </a:r>
            <a:endParaRPr lang="zh-CN" altLang="en-US" dirty="0"/>
          </a:p>
        </p:txBody>
      </p:sp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上一页</a:t>
            </a:r>
            <a:endParaRPr lang="zh-CN" altLang="en-US" sz="1400" dirty="0"/>
          </a:p>
        </p:txBody>
      </p:sp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下一页</a:t>
            </a:r>
            <a:endParaRPr lang="zh-CN" altLang="en-US" sz="1400" dirty="0"/>
          </a:p>
        </p:txBody>
      </p:sp>
      <p:sp>
        <p:nvSpPr>
          <p:cNvPr id="14" name="TextBox 13">
            <a:hlinkClick r:id="rId6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2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械进销存（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GSP</a:t>
            </a:r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审查）</a:t>
            </a:r>
            <a:endParaRPr lang="zh-CN" altLang="en-US" sz="1350" dirty="0"/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sp>
        <p:nvSpPr>
          <p:cNvPr id="4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</a:rPr>
              <a:t>5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</a:rPr>
              <a:t>、加工单（委外加工单）</a:t>
            </a:r>
            <a:endParaRPr lang="en-US" altLang="zh-CN" sz="2700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52226" name="Picture 2" descr="http://www.soft2005.com/images/j0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85860"/>
            <a:ext cx="7858125" cy="4610100"/>
          </a:xfrm>
          <a:prstGeom prst="rect">
            <a:avLst/>
          </a:prstGeom>
          <a:noFill/>
        </p:spPr>
      </p:pic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上一页</a:t>
            </a:r>
            <a:endParaRPr lang="zh-CN" altLang="en-US" sz="1400" dirty="0"/>
          </a:p>
        </p:txBody>
      </p:sp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下一页</a:t>
            </a:r>
            <a:endParaRPr lang="zh-CN" altLang="en-US" sz="1400" dirty="0"/>
          </a:p>
        </p:txBody>
      </p:sp>
      <p:sp>
        <p:nvSpPr>
          <p:cNvPr id="13" name="TextBox 12">
            <a:hlinkClick r:id="rId6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2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械进销存（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GSP</a:t>
            </a:r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审查）</a:t>
            </a:r>
            <a:endParaRPr lang="zh-CN" altLang="en-US" sz="1350" dirty="0"/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sp>
        <p:nvSpPr>
          <p:cNvPr id="4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</a:rPr>
              <a:t>6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</a:rPr>
              <a:t>、领料单</a:t>
            </a:r>
            <a:endParaRPr lang="en-US" altLang="zh-CN" sz="27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857232"/>
            <a:ext cx="5038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6.1  </a:t>
            </a:r>
            <a:r>
              <a:rPr lang="zh-CN" altLang="en-US" dirty="0" smtClean="0"/>
              <a:t>打开生产模块</a:t>
            </a:r>
            <a:r>
              <a:rPr lang="en-US" altLang="zh-CN" dirty="0" smtClean="0"/>
              <a:t>-</a:t>
            </a:r>
            <a:r>
              <a:rPr lang="zh-CN" altLang="en-US" dirty="0" smtClean="0"/>
              <a:t>领料单，填写领料单，如下图</a:t>
            </a:r>
            <a:endParaRPr lang="zh-CN" altLang="en-US" dirty="0"/>
          </a:p>
        </p:txBody>
      </p:sp>
      <p:pic>
        <p:nvPicPr>
          <p:cNvPr id="59394" name="Picture 2" descr="http://www.soft2005.com/images/L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428736"/>
            <a:ext cx="7715304" cy="4491788"/>
          </a:xfrm>
          <a:prstGeom prst="rect">
            <a:avLst/>
          </a:prstGeom>
          <a:noFill/>
        </p:spPr>
      </p:pic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上一页</a:t>
            </a:r>
            <a:endParaRPr lang="zh-CN" altLang="en-US" sz="1400" dirty="0"/>
          </a:p>
        </p:txBody>
      </p:sp>
      <p:sp>
        <p:nvSpPr>
          <p:cNvPr id="13" name="TextBox 12">
            <a:hlinkClick r:id="rId6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下一页</a:t>
            </a:r>
            <a:endParaRPr lang="zh-CN" altLang="en-US" sz="1400" dirty="0"/>
          </a:p>
        </p:txBody>
      </p:sp>
      <p:sp>
        <p:nvSpPr>
          <p:cNvPr id="14" name="TextBox 13">
            <a:hlinkClick r:id="rId7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2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械进销存（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GSP</a:t>
            </a:r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审查）</a:t>
            </a:r>
            <a:endParaRPr lang="zh-CN" altLang="en-US" sz="1350" dirty="0"/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sp>
        <p:nvSpPr>
          <p:cNvPr id="4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</a:rPr>
              <a:t>6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</a:rPr>
              <a:t>、领料单</a:t>
            </a:r>
            <a:endParaRPr lang="en-US" altLang="zh-CN" sz="27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857232"/>
            <a:ext cx="86421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6.2</a:t>
            </a:r>
            <a:r>
              <a:rPr lang="zh-CN" altLang="en-US" dirty="0" smtClean="0"/>
              <a:t>新版</a:t>
            </a:r>
            <a:r>
              <a:rPr lang="en-US" altLang="zh-CN" dirty="0" err="1" smtClean="0"/>
              <a:t>erp</a:t>
            </a:r>
            <a:r>
              <a:rPr lang="zh-CN" altLang="en-US" dirty="0" smtClean="0"/>
              <a:t>上现在有增加了一键领料，在加工单界面增加领料操作，快速选择仓库，</a:t>
            </a:r>
            <a:endParaRPr lang="en-US" altLang="zh-CN" dirty="0" smtClean="0"/>
          </a:p>
          <a:p>
            <a:r>
              <a:rPr lang="zh-CN" altLang="en-US" dirty="0" smtClean="0"/>
              <a:t>扣减库存。</a:t>
            </a:r>
            <a:endParaRPr lang="zh-CN" altLang="en-US" dirty="0"/>
          </a:p>
        </p:txBody>
      </p:sp>
      <p:pic>
        <p:nvPicPr>
          <p:cNvPr id="58370" name="Picture 2" descr="http://www.soft2005.com/admin/editor/attached/20171226094141_679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71612"/>
            <a:ext cx="7215238" cy="4599288"/>
          </a:xfrm>
          <a:prstGeom prst="rect">
            <a:avLst/>
          </a:prstGeom>
          <a:noFill/>
        </p:spPr>
      </p:pic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上一页</a:t>
            </a:r>
            <a:endParaRPr lang="zh-CN" altLang="en-US" sz="1400" dirty="0"/>
          </a:p>
        </p:txBody>
      </p:sp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下一页</a:t>
            </a:r>
            <a:endParaRPr lang="zh-CN" altLang="en-US" sz="1400" dirty="0"/>
          </a:p>
        </p:txBody>
      </p:sp>
      <p:sp>
        <p:nvSpPr>
          <p:cNvPr id="14" name="TextBox 13">
            <a:hlinkClick r:id="rId6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2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械进销存（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GSP</a:t>
            </a:r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审查）</a:t>
            </a:r>
            <a:endParaRPr lang="zh-CN" altLang="en-US" sz="1350" dirty="0"/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sp>
        <p:nvSpPr>
          <p:cNvPr id="4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</a:rPr>
              <a:t>6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</a:rPr>
              <a:t>、领料单</a:t>
            </a:r>
            <a:endParaRPr lang="en-US" altLang="zh-CN" sz="2700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57346" name="Picture 2" descr="http://www.soft2005.com/admin/editor/attached/20171226094647_728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357298"/>
            <a:ext cx="7643866" cy="4578480"/>
          </a:xfrm>
          <a:prstGeom prst="rect">
            <a:avLst/>
          </a:prstGeom>
          <a:noFill/>
        </p:spPr>
      </p:pic>
      <p:sp>
        <p:nvSpPr>
          <p:cNvPr id="10" name="TextBox 9">
            <a:hlinkClick r:id="rId4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上一页</a:t>
            </a:r>
            <a:endParaRPr lang="zh-CN" altLang="en-US" sz="1400" dirty="0"/>
          </a:p>
        </p:txBody>
      </p:sp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下一页</a:t>
            </a:r>
            <a:endParaRPr lang="zh-CN" altLang="en-US" sz="1400" dirty="0"/>
          </a:p>
        </p:txBody>
      </p:sp>
      <p:sp>
        <p:nvSpPr>
          <p:cNvPr id="13" name="TextBox 12">
            <a:hlinkClick r:id="rId6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2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械进销存（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GSP</a:t>
            </a:r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审查）</a:t>
            </a:r>
            <a:endParaRPr lang="zh-CN" altLang="en-US" sz="1350" dirty="0"/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sp>
        <p:nvSpPr>
          <p:cNvPr id="5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</a:rPr>
              <a:t>7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</a:rPr>
              <a:t>、工序移交单</a:t>
            </a:r>
            <a:endParaRPr lang="en-US" altLang="zh-CN" sz="27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785794"/>
            <a:ext cx="8725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工序移交单用于车间工序之间流转，达到快速验收并生成计件工资的目的，工序移交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单的使用需要在单张加工单上至少有两个以上工序。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1500174"/>
            <a:ext cx="8541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7.1  </a:t>
            </a:r>
            <a:r>
              <a:rPr lang="zh-CN" altLang="en-US" dirty="0" smtClean="0"/>
              <a:t>每个工序对应生成一个工序条码，选中单个工序，按住</a:t>
            </a:r>
            <a:r>
              <a:rPr lang="en-US" altLang="zh-CN" dirty="0" err="1" smtClean="0"/>
              <a:t>Ctrl+C</a:t>
            </a:r>
            <a:r>
              <a:rPr lang="zh-CN" altLang="en-US" dirty="0" smtClean="0"/>
              <a:t>复制。打开工序移</a:t>
            </a:r>
            <a:endParaRPr lang="en-US" altLang="zh-CN" dirty="0" smtClean="0"/>
          </a:p>
          <a:p>
            <a:r>
              <a:rPr lang="zh-CN" altLang="en-US" dirty="0" smtClean="0"/>
              <a:t>交单，选中车间收货，粘贴条码后按</a:t>
            </a:r>
            <a:r>
              <a:rPr lang="en-US" altLang="zh-CN" dirty="0" smtClean="0"/>
              <a:t>Enter</a:t>
            </a:r>
            <a:r>
              <a:rPr lang="zh-CN" altLang="en-US" dirty="0" smtClean="0"/>
              <a:t>确定</a:t>
            </a:r>
            <a:endParaRPr lang="zh-CN" altLang="en-US" dirty="0"/>
          </a:p>
        </p:txBody>
      </p:sp>
      <p:pic>
        <p:nvPicPr>
          <p:cNvPr id="64514" name="Picture 2" descr="http://www.soft2005.com/admin/editor/attached/20170619175034_068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357430"/>
            <a:ext cx="7429520" cy="1694590"/>
          </a:xfrm>
          <a:prstGeom prst="rect">
            <a:avLst/>
          </a:prstGeom>
          <a:noFill/>
        </p:spPr>
      </p:pic>
      <p:pic>
        <p:nvPicPr>
          <p:cNvPr id="64516" name="Picture 4" descr="http://www.soft2005.com/admin/editor/attached/20170616174609_415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143380"/>
            <a:ext cx="6929486" cy="2171813"/>
          </a:xfrm>
          <a:prstGeom prst="rect">
            <a:avLst/>
          </a:prstGeom>
          <a:noFill/>
        </p:spPr>
      </p:pic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上一页</a:t>
            </a:r>
            <a:endParaRPr lang="zh-CN" altLang="en-US" sz="1400" dirty="0"/>
          </a:p>
        </p:txBody>
      </p:sp>
      <p:sp>
        <p:nvSpPr>
          <p:cNvPr id="13" name="TextBox 12">
            <a:hlinkClick r:id="rId6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下一页</a:t>
            </a:r>
            <a:endParaRPr lang="zh-CN" altLang="en-US" sz="1400" dirty="0"/>
          </a:p>
        </p:txBody>
      </p:sp>
      <p:sp>
        <p:nvSpPr>
          <p:cNvPr id="14" name="TextBox 13">
            <a:hlinkClick r:id="rId7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2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械进销存（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GSP</a:t>
            </a:r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审查）</a:t>
            </a:r>
            <a:endParaRPr lang="zh-CN" altLang="en-US" sz="1350" dirty="0"/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sp>
        <p:nvSpPr>
          <p:cNvPr id="5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</a:rPr>
              <a:t>7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</a:rPr>
              <a:t>、工序移交单</a:t>
            </a:r>
            <a:endParaRPr lang="en-US" altLang="zh-CN" sz="27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857232"/>
            <a:ext cx="88921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7.2   </a:t>
            </a:r>
            <a:r>
              <a:rPr lang="zh-CN" altLang="en-US" dirty="0" smtClean="0"/>
              <a:t>选择当前工序的操作员工，选择要转交的下道工序，输入转交数量，需要生成计件</a:t>
            </a:r>
            <a:endParaRPr lang="en-US" altLang="zh-CN" dirty="0" smtClean="0"/>
          </a:p>
          <a:p>
            <a:r>
              <a:rPr lang="zh-CN" altLang="en-US" dirty="0" smtClean="0"/>
              <a:t>工资则勾选生成工资，选择工序完工，确定。加工单的加工工序页面，能看到每个工</a:t>
            </a:r>
            <a:endParaRPr lang="en-US" altLang="zh-CN" dirty="0" smtClean="0"/>
          </a:p>
          <a:p>
            <a:r>
              <a:rPr lang="zh-CN" altLang="en-US" dirty="0" smtClean="0"/>
              <a:t>序验收移交情况。</a:t>
            </a:r>
            <a:endParaRPr lang="zh-CN" altLang="en-US" dirty="0"/>
          </a:p>
        </p:txBody>
      </p:sp>
      <p:pic>
        <p:nvPicPr>
          <p:cNvPr id="63490" name="Picture 2" descr="http://www.soft2005.com/admin/editor/attached/20170619175142_928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7" y="1785926"/>
            <a:ext cx="3071833" cy="2372991"/>
          </a:xfrm>
          <a:prstGeom prst="rect">
            <a:avLst/>
          </a:prstGeom>
          <a:noFill/>
        </p:spPr>
      </p:pic>
      <p:pic>
        <p:nvPicPr>
          <p:cNvPr id="63492" name="Picture 4" descr="http://www.soft2005.com/admin/editor/attached/20170619175408_351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214818"/>
            <a:ext cx="8358246" cy="1974945"/>
          </a:xfrm>
          <a:prstGeom prst="rect">
            <a:avLst/>
          </a:prstGeom>
          <a:noFill/>
        </p:spPr>
      </p:pic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上一页</a:t>
            </a:r>
            <a:endParaRPr lang="zh-CN" altLang="en-US" sz="1400" dirty="0"/>
          </a:p>
        </p:txBody>
      </p:sp>
      <p:sp>
        <p:nvSpPr>
          <p:cNvPr id="12" name="TextBox 11">
            <a:hlinkClick r:id="rId6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下一页</a:t>
            </a:r>
            <a:endParaRPr lang="zh-CN" altLang="en-US" sz="1400" dirty="0"/>
          </a:p>
        </p:txBody>
      </p:sp>
      <p:sp>
        <p:nvSpPr>
          <p:cNvPr id="13" name="TextBox 12">
            <a:hlinkClick r:id="rId7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2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械进销存（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GSP</a:t>
            </a:r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审查）</a:t>
            </a:r>
            <a:endParaRPr lang="zh-CN" altLang="en-US" sz="1350" dirty="0"/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sp>
        <p:nvSpPr>
          <p:cNvPr id="5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</a:rPr>
              <a:t>7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</a:rPr>
              <a:t>、工序移交单</a:t>
            </a:r>
            <a:endParaRPr lang="en-US" altLang="zh-CN" sz="27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857232"/>
            <a:ext cx="8842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7.3   </a:t>
            </a:r>
            <a:r>
              <a:rPr lang="zh-CN" altLang="en-US" dirty="0" smtClean="0"/>
              <a:t>用工序移交单操作退货返工，选中第二道工序的条码，到快速移交窗口转交，</a:t>
            </a:r>
            <a:endParaRPr lang="en-US" altLang="zh-CN" dirty="0" smtClean="0"/>
          </a:p>
          <a:p>
            <a:r>
              <a:rPr lang="zh-CN" altLang="en-US" dirty="0" smtClean="0"/>
              <a:t>选中下道工序是前工序，选择退回返工，确定。可在加工单中看到实质转交数量为</a:t>
            </a:r>
            <a:r>
              <a:rPr lang="en-US" altLang="zh-CN" dirty="0" smtClean="0"/>
              <a:t>3</a:t>
            </a:r>
            <a:r>
              <a:rPr lang="zh-CN" altLang="en-US" dirty="0" smtClean="0"/>
              <a:t>个</a:t>
            </a:r>
          </a:p>
          <a:p>
            <a:endParaRPr lang="en-US" altLang="zh-CN" dirty="0" smtClean="0"/>
          </a:p>
        </p:txBody>
      </p:sp>
      <p:pic>
        <p:nvPicPr>
          <p:cNvPr id="62466" name="Picture 2" descr="http://www.soft2005.com/admin/editor/attached/20170619175954_931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00175"/>
            <a:ext cx="3286148" cy="2607666"/>
          </a:xfrm>
          <a:prstGeom prst="rect">
            <a:avLst/>
          </a:prstGeom>
          <a:noFill/>
        </p:spPr>
      </p:pic>
      <p:pic>
        <p:nvPicPr>
          <p:cNvPr id="62468" name="Picture 4" descr="http://www.soft2005.com/admin/editor/attached/20170619180118_588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214818"/>
            <a:ext cx="8715436" cy="2014072"/>
          </a:xfrm>
          <a:prstGeom prst="rect">
            <a:avLst/>
          </a:prstGeom>
          <a:noFill/>
        </p:spPr>
      </p:pic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上一页</a:t>
            </a:r>
            <a:endParaRPr lang="zh-CN" altLang="en-US" sz="1400" dirty="0"/>
          </a:p>
        </p:txBody>
      </p:sp>
      <p:sp>
        <p:nvSpPr>
          <p:cNvPr id="12" name="TextBox 11">
            <a:hlinkClick r:id="rId6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下一页</a:t>
            </a:r>
            <a:endParaRPr lang="zh-CN" altLang="en-US" sz="1400" dirty="0"/>
          </a:p>
        </p:txBody>
      </p:sp>
      <p:sp>
        <p:nvSpPr>
          <p:cNvPr id="13" name="TextBox 12">
            <a:hlinkClick r:id="rId7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2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械进销存（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GSP</a:t>
            </a:r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审查）</a:t>
            </a:r>
            <a:endParaRPr lang="zh-CN" altLang="en-US" sz="1350" dirty="0"/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sp>
        <p:nvSpPr>
          <p:cNvPr id="4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  <a:cs typeface="+mj-cs"/>
              </a:rPr>
              <a:t>1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  <a:cs typeface="+mj-cs"/>
              </a:rPr>
              <a:t>、基础资料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751" y="785794"/>
            <a:ext cx="88232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</a:t>
            </a:r>
            <a:r>
              <a:rPr lang="zh-CN" altLang="en-US" dirty="0" smtClean="0"/>
              <a:t>、做好</a:t>
            </a:r>
            <a:r>
              <a:rPr lang="en-US" altLang="zh-CN" dirty="0" smtClean="0"/>
              <a:t>EXCEL</a:t>
            </a:r>
            <a:r>
              <a:rPr lang="zh-CN" altLang="en-US" dirty="0" smtClean="0"/>
              <a:t>后，在</a:t>
            </a:r>
            <a:r>
              <a:rPr lang="en-US" altLang="zh-CN" dirty="0" smtClean="0"/>
              <a:t>【</a:t>
            </a:r>
            <a:r>
              <a:rPr lang="zh-CN" altLang="en-US" dirty="0" smtClean="0"/>
              <a:t>商品管理</a:t>
            </a:r>
            <a:r>
              <a:rPr lang="en-US" altLang="zh-CN" dirty="0" smtClean="0"/>
              <a:t>】</a:t>
            </a:r>
            <a:r>
              <a:rPr lang="zh-CN" altLang="en-US" dirty="0" smtClean="0"/>
              <a:t>模块中，点击“导入”按钮；点击导入之后，直接</a:t>
            </a:r>
            <a:endParaRPr lang="en-US" altLang="zh-CN" dirty="0" smtClean="0"/>
          </a:p>
          <a:p>
            <a:r>
              <a:rPr lang="zh-CN" altLang="en-US" dirty="0" smtClean="0"/>
              <a:t>点击“确定”按钮，无需选择类别，软件会根据</a:t>
            </a:r>
            <a:r>
              <a:rPr lang="en-US" altLang="zh-CN" dirty="0" smtClean="0"/>
              <a:t>EXCEL</a:t>
            </a:r>
            <a:r>
              <a:rPr lang="zh-CN" altLang="en-US" dirty="0" smtClean="0"/>
              <a:t>中的类别自动对应，如果软件还</a:t>
            </a:r>
            <a:endParaRPr lang="en-US" altLang="zh-CN" dirty="0" smtClean="0"/>
          </a:p>
          <a:p>
            <a:r>
              <a:rPr lang="zh-CN" altLang="en-US" dirty="0" smtClean="0"/>
              <a:t>没有创建类别，</a:t>
            </a:r>
            <a:r>
              <a:rPr lang="en-US" altLang="zh-CN" dirty="0" smtClean="0"/>
              <a:t>EXCEL</a:t>
            </a:r>
            <a:r>
              <a:rPr lang="zh-CN" altLang="en-US" dirty="0" smtClean="0"/>
              <a:t>导入后，类别会自动生成；</a:t>
            </a:r>
          </a:p>
          <a:p>
            <a:endParaRPr lang="zh-CN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785926"/>
            <a:ext cx="4148128" cy="2935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142844" y="4757759"/>
            <a:ext cx="8625254" cy="1600199"/>
          </a:xfrm>
          <a:prstGeom prst="rect">
            <a:avLst/>
          </a:prstGeom>
          <a:solidFill>
            <a:srgbClr val="FF0000">
              <a:alpha val="7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b="1" dirty="0" smtClean="0">
                <a:solidFill>
                  <a:schemeClr val="bg1"/>
                </a:solidFill>
              </a:rPr>
              <a:t>1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、要导入的列，需要在复选框上打勾，点击下拉按钮，选择</a:t>
            </a:r>
            <a:r>
              <a:rPr lang="en-US" altLang="zh-CN" sz="1400" b="1" dirty="0" smtClean="0">
                <a:solidFill>
                  <a:schemeClr val="bg1"/>
                </a:solidFill>
              </a:rPr>
              <a:t>EXCEL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中对应的字段；（切记，如果不打勾，</a:t>
            </a:r>
            <a:endParaRPr lang="en-US" altLang="zh-CN" sz="1400" b="1" dirty="0" smtClean="0">
              <a:solidFill>
                <a:schemeClr val="bg1"/>
              </a:solidFill>
            </a:endParaRPr>
          </a:p>
          <a:p>
            <a:r>
              <a:rPr lang="en-US" altLang="zh-CN" sz="1400" b="1" dirty="0" smtClean="0">
                <a:solidFill>
                  <a:schemeClr val="bg1"/>
                </a:solidFill>
              </a:rPr>
              <a:t>   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则不会导入）；</a:t>
            </a:r>
            <a:r>
              <a:rPr lang="en-US" altLang="zh-CN" sz="1400" b="1" dirty="0" smtClean="0">
                <a:solidFill>
                  <a:schemeClr val="bg1"/>
                </a:solidFill>
              </a:rPr>
              <a:t/>
            </a:r>
            <a:br>
              <a:rPr lang="en-US" altLang="zh-CN" sz="1400" b="1" dirty="0" smtClean="0">
                <a:solidFill>
                  <a:schemeClr val="bg1"/>
                </a:solidFill>
              </a:rPr>
            </a:br>
            <a:r>
              <a:rPr lang="en-US" altLang="zh-CN" sz="1400" b="1" dirty="0" smtClean="0">
                <a:solidFill>
                  <a:schemeClr val="bg1"/>
                </a:solidFill>
              </a:rPr>
              <a:t>2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、选择完成后，点击“下一步”按钮，稍等片刻即提示导入成功。</a:t>
            </a:r>
            <a:endParaRPr lang="en-US" altLang="zh-CN" sz="1400" b="1" dirty="0" smtClean="0">
              <a:solidFill>
                <a:schemeClr val="bg1"/>
              </a:solidFill>
            </a:endParaRPr>
          </a:p>
          <a:p>
            <a:endParaRPr lang="en-US" altLang="zh-CN" sz="1400" b="1" dirty="0" smtClean="0">
              <a:solidFill>
                <a:schemeClr val="bg1"/>
              </a:solidFill>
            </a:endParaRPr>
          </a:p>
          <a:p>
            <a:r>
              <a:rPr lang="en-US" altLang="zh-CN" sz="1400" b="1" dirty="0" smtClean="0">
                <a:solidFill>
                  <a:schemeClr val="bg1"/>
                </a:solidFill>
              </a:rPr>
              <a:t>PS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：如果不能导入，例如在上图中，</a:t>
            </a:r>
            <a:r>
              <a:rPr lang="en-US" altLang="zh-CN" sz="1400" b="1" dirty="0" smtClean="0">
                <a:solidFill>
                  <a:schemeClr val="bg1"/>
                </a:solidFill>
              </a:rPr>
              <a:t>EXCEL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的字段没有带出来，或者选择</a:t>
            </a:r>
            <a:r>
              <a:rPr lang="en-US" altLang="zh-CN" sz="1400" b="1" dirty="0" smtClean="0">
                <a:solidFill>
                  <a:schemeClr val="bg1"/>
                </a:solidFill>
              </a:rPr>
              <a:t>EXCEL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的时候，找不到</a:t>
            </a:r>
            <a:r>
              <a:rPr lang="en-US" altLang="zh-CN" sz="1400" b="1" dirty="0" smtClean="0">
                <a:solidFill>
                  <a:schemeClr val="bg1"/>
                </a:solidFill>
              </a:rPr>
              <a:t>EXCEL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等问题，</a:t>
            </a:r>
            <a:endParaRPr lang="en-US" altLang="zh-CN" sz="1400" b="1" dirty="0" smtClean="0">
              <a:solidFill>
                <a:schemeClr val="bg1"/>
              </a:solidFill>
            </a:endParaRPr>
          </a:p>
          <a:p>
            <a:r>
              <a:rPr lang="en-US" altLang="zh-CN" sz="1400" b="1" dirty="0" smtClean="0">
                <a:solidFill>
                  <a:schemeClr val="bg1"/>
                </a:solidFill>
              </a:rPr>
              <a:t>         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请继续往下看：</a:t>
            </a:r>
            <a:endParaRPr lang="en-US" altLang="zh-CN" sz="1400" b="1" dirty="0" smtClean="0">
              <a:solidFill>
                <a:schemeClr val="bg1"/>
              </a:solidFill>
            </a:endParaRPr>
          </a:p>
        </p:txBody>
      </p:sp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上一页</a:t>
            </a:r>
            <a:endParaRPr lang="zh-CN" altLang="en-US" sz="1400" dirty="0"/>
          </a:p>
        </p:txBody>
      </p:sp>
      <p:sp>
        <p:nvSpPr>
          <p:cNvPr id="14" name="TextBox 13">
            <a:hlinkClick r:id="rId5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下一页</a:t>
            </a:r>
            <a:endParaRPr lang="zh-CN" altLang="en-US" sz="1400" dirty="0"/>
          </a:p>
        </p:txBody>
      </p:sp>
      <p:sp>
        <p:nvSpPr>
          <p:cNvPr id="15" name="TextBox 14">
            <a:hlinkClick r:id="rId6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2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械进销存（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GSP</a:t>
            </a:r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审查）</a:t>
            </a:r>
            <a:endParaRPr lang="zh-CN" altLang="en-US" sz="1350" dirty="0"/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sp>
        <p:nvSpPr>
          <p:cNvPr id="5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</a:rPr>
              <a:t>8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</a:rPr>
              <a:t>、验收单</a:t>
            </a:r>
            <a:endParaRPr lang="en-US" altLang="zh-CN" sz="27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785794"/>
            <a:ext cx="8725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验收就是当产品加工完成后，质检部门对车间加工货品数量，质量的把控以及根据验</a:t>
            </a:r>
            <a:endParaRPr lang="en-US" altLang="zh-CN" dirty="0" smtClean="0"/>
          </a:p>
          <a:p>
            <a:r>
              <a:rPr lang="zh-CN" altLang="en-US" dirty="0" smtClean="0"/>
              <a:t>收数量的合格数和不合格数来计算工人的计件工资</a:t>
            </a:r>
            <a:endParaRPr lang="zh-CN" altLang="en-US" dirty="0"/>
          </a:p>
        </p:txBody>
      </p:sp>
      <p:pic>
        <p:nvPicPr>
          <p:cNvPr id="61442" name="Picture 2" descr="http://www.soft2005.com/admin/editor/attached/20180126152025_74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428736"/>
            <a:ext cx="5357850" cy="4014853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357158" y="5000636"/>
            <a:ext cx="8282354" cy="1255101"/>
          </a:xfrm>
          <a:prstGeom prst="rect">
            <a:avLst/>
          </a:prstGeom>
          <a:solidFill>
            <a:srgbClr val="FF0000">
              <a:alpha val="7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400" dirty="0" smtClean="0"/>
              <a:t>验收直接入库</a:t>
            </a:r>
          </a:p>
          <a:p>
            <a:r>
              <a:rPr lang="en-US" altLang="zh-CN" sz="1400" dirty="0" smtClean="0"/>
              <a:t>1. </a:t>
            </a:r>
            <a:r>
              <a:rPr lang="zh-CN" altLang="en-US" sz="1400" dirty="0" smtClean="0"/>
              <a:t>假设半成品</a:t>
            </a:r>
            <a:r>
              <a:rPr lang="en-US" altLang="zh-CN" sz="1400" dirty="0" smtClean="0"/>
              <a:t>A</a:t>
            </a:r>
            <a:r>
              <a:rPr lang="zh-CN" altLang="en-US" sz="1400" dirty="0" smtClean="0"/>
              <a:t>有</a:t>
            </a:r>
            <a:r>
              <a:rPr lang="en-US" altLang="zh-CN" sz="1400" dirty="0" smtClean="0"/>
              <a:t>1,2,3</a:t>
            </a:r>
            <a:r>
              <a:rPr lang="zh-CN" altLang="en-US" sz="1400" dirty="0" smtClean="0"/>
              <a:t>三道工序，三道工序都是下到同一张加工单，则验收单可以直接验收入库，分开下达加工单则不能用验收单直接入库；</a:t>
            </a:r>
          </a:p>
          <a:p>
            <a:r>
              <a:rPr lang="en-US" altLang="zh-CN" sz="1400" dirty="0" smtClean="0"/>
              <a:t>2. </a:t>
            </a:r>
            <a:r>
              <a:rPr lang="zh-CN" altLang="en-US" sz="1400" dirty="0" smtClean="0"/>
              <a:t>假设半成品</a:t>
            </a:r>
            <a:r>
              <a:rPr lang="en-US" altLang="zh-CN" sz="1400" dirty="0" smtClean="0"/>
              <a:t>B</a:t>
            </a:r>
            <a:r>
              <a:rPr lang="zh-CN" altLang="en-US" sz="1400" dirty="0" smtClean="0"/>
              <a:t>没有工序，下达加工单后可以直接用验收单验收入库。</a:t>
            </a:r>
          </a:p>
          <a:p>
            <a:r>
              <a:rPr lang="zh-CN" altLang="en-US" sz="1400" b="1" dirty="0" smtClean="0"/>
              <a:t>注意：在验收单直接入库，会在生产入库中生成单据，不需要在另外做生产入库。</a:t>
            </a:r>
            <a:endParaRPr lang="zh-CN" altLang="en-US" sz="1400" b="1" dirty="0"/>
          </a:p>
        </p:txBody>
      </p:sp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上一页</a:t>
            </a:r>
            <a:endParaRPr lang="zh-CN" altLang="en-US" sz="1400" dirty="0"/>
          </a:p>
        </p:txBody>
      </p:sp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下一页</a:t>
            </a:r>
            <a:endParaRPr lang="zh-CN" altLang="en-US" sz="1400" dirty="0"/>
          </a:p>
        </p:txBody>
      </p:sp>
      <p:sp>
        <p:nvSpPr>
          <p:cNvPr id="13" name="TextBox 12">
            <a:hlinkClick r:id="rId6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2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械进销存（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GSP</a:t>
            </a:r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审查）</a:t>
            </a:r>
            <a:endParaRPr lang="zh-CN" altLang="en-US" sz="1350" dirty="0"/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sp>
        <p:nvSpPr>
          <p:cNvPr id="5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</a:rPr>
              <a:t>9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</a:rPr>
              <a:t>、生产入库</a:t>
            </a:r>
            <a:endParaRPr lang="en-US" altLang="zh-CN" sz="27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785794"/>
            <a:ext cx="64171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生成入库指对本厂加工或者外发加工的半成品、产成品做</a:t>
            </a:r>
            <a:r>
              <a:rPr lang="zh-CN" altLang="en-US" dirty="0" smtClean="0"/>
              <a:t>入库</a:t>
            </a:r>
            <a:endParaRPr lang="en-US" altLang="zh-CN" dirty="0" smtClean="0"/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、点击数量的</a:t>
            </a:r>
            <a:r>
              <a:rPr lang="en-US" altLang="zh-CN" dirty="0" smtClean="0"/>
              <a:t>…</a:t>
            </a:r>
            <a:r>
              <a:rPr lang="zh-CN" altLang="en-US" dirty="0" smtClean="0"/>
              <a:t>符号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、在弹出的窗口中点击自动生成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、弹出窗口，输入数量，点击确定</a:t>
            </a:r>
            <a:endParaRPr lang="zh-CN" altLang="en-US" dirty="0"/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上一页</a:t>
            </a:r>
            <a:endParaRPr lang="zh-CN" altLang="en-US" sz="1400" dirty="0"/>
          </a:p>
        </p:txBody>
      </p:sp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下一页</a:t>
            </a:r>
            <a:endParaRPr lang="zh-CN" altLang="en-US" sz="1400" dirty="0"/>
          </a:p>
        </p:txBody>
      </p:sp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首页</a:t>
            </a:r>
            <a:endParaRPr lang="zh-CN" alt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2000240"/>
            <a:ext cx="7143915" cy="442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2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械进销存（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GSP</a:t>
            </a:r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审查）</a:t>
            </a:r>
            <a:endParaRPr lang="zh-CN" altLang="en-US" sz="1350" dirty="0"/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sp>
        <p:nvSpPr>
          <p:cNvPr id="5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</a:rPr>
              <a:t>10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</a:rPr>
              <a:t>、销售订单出库</a:t>
            </a:r>
            <a:endParaRPr lang="en-US" altLang="zh-CN" sz="27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857232"/>
            <a:ext cx="8725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销售出库单指在货物发出后，销货单位做为内部结转成本的凭单。销售出库单必须要</a:t>
            </a:r>
            <a:endParaRPr lang="en-US" altLang="zh-CN" dirty="0" smtClean="0"/>
          </a:p>
          <a:p>
            <a:r>
              <a:rPr lang="zh-CN" altLang="en-US" dirty="0" smtClean="0"/>
              <a:t>引用销售订单</a:t>
            </a:r>
            <a:r>
              <a:rPr lang="en-US" altLang="zh-CN" dirty="0" smtClean="0"/>
              <a:t>,</a:t>
            </a:r>
            <a:r>
              <a:rPr lang="zh-CN" altLang="en-US" dirty="0" smtClean="0"/>
              <a:t>没有做销售订单不能直接做出库单</a:t>
            </a:r>
            <a:endParaRPr lang="zh-CN" altLang="en-US" dirty="0"/>
          </a:p>
        </p:txBody>
      </p:sp>
      <p:pic>
        <p:nvPicPr>
          <p:cNvPr id="69634" name="Picture 2" descr="http://www.soft2005.com/images/xr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571612"/>
            <a:ext cx="6286544" cy="4559302"/>
          </a:xfrm>
          <a:prstGeom prst="rect">
            <a:avLst/>
          </a:prstGeom>
          <a:noFill/>
        </p:spPr>
      </p:pic>
      <p:sp>
        <p:nvSpPr>
          <p:cNvPr id="10" name="TextBox 9">
            <a:hlinkClick r:id="rId4" action="ppaction://hlinksldjump"/>
          </p:cNvPr>
          <p:cNvSpPr txBox="1"/>
          <p:nvPr/>
        </p:nvSpPr>
        <p:spPr>
          <a:xfrm>
            <a:off x="3571868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上一页</a:t>
            </a:r>
            <a:endParaRPr lang="zh-CN" altLang="en-US" sz="1400" dirty="0"/>
          </a:p>
        </p:txBody>
      </p:sp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4643438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2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械进销存（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GSP</a:t>
            </a:r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审查）</a:t>
            </a:r>
            <a:endParaRPr lang="zh-CN" altLang="en-US" sz="1350" dirty="0"/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sp>
        <p:nvSpPr>
          <p:cNvPr id="4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>
              <a:spcBef>
                <a:spcPct val="0"/>
              </a:spcBef>
              <a:defRPr/>
            </a:pPr>
            <a:endParaRPr lang="en-US" altLang="zh-CN" sz="27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714356"/>
            <a:ext cx="885828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软件可以在多个地方生成唯一码，比如采购入库、其他入库等。</a:t>
            </a:r>
            <a:endParaRPr lang="en-US" altLang="zh-CN" sz="1600" dirty="0" smtClean="0"/>
          </a:p>
          <a:p>
            <a:r>
              <a:rPr lang="zh-CN" altLang="en-US" sz="1600" dirty="0" smtClean="0"/>
              <a:t>唯一</a:t>
            </a:r>
            <a:r>
              <a:rPr lang="zh-CN" altLang="en-US" sz="1600" dirty="0" smtClean="0"/>
              <a:t>码可在产前（生产计划）生成，也可在产后（生产入库）生成，操作方法和第</a:t>
            </a:r>
            <a:r>
              <a:rPr lang="en-US" altLang="zh-CN" sz="1600" dirty="0" smtClean="0"/>
              <a:t>50</a:t>
            </a:r>
            <a:r>
              <a:rPr lang="zh-CN" altLang="en-US" sz="1600" dirty="0" smtClean="0"/>
              <a:t>页一样。</a:t>
            </a:r>
            <a:endParaRPr lang="en-US" altLang="zh-CN" sz="1600" dirty="0" smtClean="0"/>
          </a:p>
          <a:p>
            <a:r>
              <a:rPr lang="en-US" altLang="zh-CN" sz="1600" dirty="0" smtClean="0"/>
              <a:t>1</a:t>
            </a:r>
            <a:r>
              <a:rPr lang="zh-CN" altLang="en-US" sz="1600" dirty="0" smtClean="0"/>
              <a:t>）、如果需要设置唯一码的打印格式，可参考以下方法：</a:t>
            </a:r>
            <a:endParaRPr lang="en-US" altLang="zh-CN" sz="1600" dirty="0" smtClean="0"/>
          </a:p>
          <a:p>
            <a:r>
              <a:rPr lang="en-US" altLang="zh-CN" sz="1600" dirty="0" smtClean="0">
                <a:hlinkClick r:id="rId3"/>
              </a:rPr>
              <a:t>https://</a:t>
            </a:r>
            <a:r>
              <a:rPr lang="en-US" altLang="zh-CN" sz="1600" dirty="0" smtClean="0">
                <a:hlinkClick r:id="rId3"/>
              </a:rPr>
              <a:t>www.soft2005.com/Web/NewsInfo-260.html</a:t>
            </a:r>
            <a:endParaRPr lang="en-US" altLang="zh-CN" sz="1600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85926"/>
            <a:ext cx="50577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714752"/>
            <a:ext cx="7589837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214282" y="142852"/>
            <a:ext cx="1346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特别说明：</a:t>
            </a:r>
            <a:endParaRPr lang="en-US" altLang="zh-CN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2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械进销存（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GSP</a:t>
            </a:r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审查）</a:t>
            </a:r>
            <a:endParaRPr lang="zh-CN" altLang="en-US" sz="1350" dirty="0"/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sp>
        <p:nvSpPr>
          <p:cNvPr id="4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  <a:cs typeface="+mj-cs"/>
              </a:rPr>
              <a:t>1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  <a:cs typeface="+mj-cs"/>
              </a:rPr>
              <a:t>、基础资料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857232"/>
            <a:ext cx="8653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</a:t>
            </a:r>
            <a:r>
              <a:rPr lang="zh-CN" altLang="en-US" dirty="0" smtClean="0"/>
              <a:t>、</a:t>
            </a:r>
            <a:r>
              <a:rPr lang="en-US" altLang="zh-CN" dirty="0" smtClean="0"/>
              <a:t> EXCEL</a:t>
            </a:r>
            <a:r>
              <a:rPr lang="zh-CN" altLang="en-US" dirty="0" smtClean="0"/>
              <a:t>的格式要简单的列头</a:t>
            </a:r>
            <a:r>
              <a:rPr lang="en-US" altLang="zh-CN" dirty="0" smtClean="0"/>
              <a:t>+</a:t>
            </a:r>
            <a:r>
              <a:rPr lang="zh-CN" altLang="en-US" dirty="0" smtClean="0"/>
              <a:t>内容即可，如果不确定格式是否是对的，可以全选内</a:t>
            </a:r>
            <a:endParaRPr lang="en-US" altLang="zh-CN" dirty="0" smtClean="0"/>
          </a:p>
          <a:p>
            <a:r>
              <a:rPr lang="zh-CN" altLang="en-US" dirty="0" smtClean="0"/>
              <a:t>容，右击选择“复制”</a:t>
            </a:r>
            <a:endParaRPr lang="zh-CN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643050"/>
            <a:ext cx="7429553" cy="441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上一页</a:t>
            </a:r>
            <a:endParaRPr lang="zh-CN" altLang="en-US" sz="1400" dirty="0"/>
          </a:p>
        </p:txBody>
      </p:sp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下一页</a:t>
            </a:r>
            <a:endParaRPr lang="zh-CN" altLang="en-US" sz="1400" dirty="0"/>
          </a:p>
        </p:txBody>
      </p:sp>
      <p:sp>
        <p:nvSpPr>
          <p:cNvPr id="14" name="TextBox 13">
            <a:hlinkClick r:id="rId6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2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械进销存（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GSP</a:t>
            </a:r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审查）</a:t>
            </a:r>
            <a:endParaRPr lang="zh-CN" altLang="en-US" sz="1350" dirty="0"/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sp>
        <p:nvSpPr>
          <p:cNvPr id="4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  <a:cs typeface="+mj-cs"/>
              </a:rPr>
              <a:t>1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  <a:cs typeface="+mj-cs"/>
              </a:rPr>
              <a:t>、基础资料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000108"/>
            <a:ext cx="8735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</a:t>
            </a:r>
            <a:r>
              <a:rPr lang="zh-CN" altLang="en-US" dirty="0" smtClean="0"/>
              <a:t>、新建一个</a:t>
            </a:r>
            <a:r>
              <a:rPr lang="en-US" altLang="zh-CN" dirty="0" smtClean="0"/>
              <a:t>EXCEL</a:t>
            </a:r>
            <a:r>
              <a:rPr lang="zh-CN" altLang="en-US" dirty="0" smtClean="0"/>
              <a:t>，右击选择：“选择性粘贴”，再选择“数值”后点“确定”按钮</a:t>
            </a:r>
          </a:p>
          <a:p>
            <a:endParaRPr lang="zh-CN" alt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7154" y="1702040"/>
            <a:ext cx="7104184" cy="4529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上一页</a:t>
            </a:r>
            <a:endParaRPr lang="zh-CN" altLang="en-US" sz="1400" dirty="0"/>
          </a:p>
        </p:txBody>
      </p:sp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下一页</a:t>
            </a:r>
            <a:endParaRPr lang="zh-CN" altLang="en-US" sz="1400" dirty="0"/>
          </a:p>
        </p:txBody>
      </p:sp>
      <p:sp>
        <p:nvSpPr>
          <p:cNvPr id="14" name="TextBox 13">
            <a:hlinkClick r:id="rId6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2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械进销存（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GSP</a:t>
            </a:r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审查）</a:t>
            </a:r>
            <a:endParaRPr lang="zh-CN" altLang="en-US" sz="1350" dirty="0"/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sp>
        <p:nvSpPr>
          <p:cNvPr id="4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  <a:cs typeface="+mj-cs"/>
              </a:rPr>
              <a:t>1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  <a:cs typeface="+mj-cs"/>
              </a:rPr>
              <a:t>、基础资料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928670"/>
            <a:ext cx="7430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</a:t>
            </a:r>
            <a:r>
              <a:rPr lang="zh-CN" altLang="en-US" dirty="0" smtClean="0"/>
              <a:t>、最后再把</a:t>
            </a:r>
            <a:r>
              <a:rPr lang="en-US" altLang="zh-CN" dirty="0" smtClean="0"/>
              <a:t>EXCEL</a:t>
            </a:r>
            <a:r>
              <a:rPr lang="zh-CN" altLang="en-US" dirty="0" smtClean="0"/>
              <a:t>转成</a:t>
            </a:r>
            <a:r>
              <a:rPr lang="en-US" altLang="zh-CN" dirty="0" smtClean="0"/>
              <a:t>97-2003</a:t>
            </a:r>
            <a:r>
              <a:rPr lang="zh-CN" altLang="en-US" dirty="0" smtClean="0"/>
              <a:t>的文件，保存。然后重新再试一下导入。</a:t>
            </a:r>
            <a:endParaRPr lang="zh-CN" alt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428736"/>
            <a:ext cx="7741801" cy="493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>
            <a:hlinkClick r:id="rId4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上一页</a:t>
            </a:r>
            <a:endParaRPr lang="zh-CN" altLang="en-US" sz="1400" dirty="0"/>
          </a:p>
        </p:txBody>
      </p:sp>
      <p:sp>
        <p:nvSpPr>
          <p:cNvPr id="14" name="TextBox 13">
            <a:hlinkClick r:id="rId5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下一页</a:t>
            </a:r>
            <a:endParaRPr lang="zh-CN" altLang="en-US" sz="1400" dirty="0"/>
          </a:p>
        </p:txBody>
      </p:sp>
      <p:sp>
        <p:nvSpPr>
          <p:cNvPr id="15" name="TextBox 14">
            <a:hlinkClick r:id="rId6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6191" y="-11589"/>
            <a:ext cx="9143524" cy="706181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2">
                <a:lumMod val="75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械进销存（</a:t>
            </a:r>
            <a:r>
              <a:rPr lang="en-US" altLang="zh-CN" sz="1400" b="1" dirty="0" smtClean="0">
                <a:latin typeface="楷体" pitchFamily="49" charset="-122"/>
                <a:ea typeface="楷体" pitchFamily="49" charset="-122"/>
              </a:rPr>
              <a:t>GSP</a:t>
            </a:r>
            <a:r>
              <a:rPr lang="zh-CN" altLang="en-US" sz="1400" b="1" dirty="0" smtClean="0">
                <a:latin typeface="楷体" pitchFamily="49" charset="-122"/>
                <a:ea typeface="楷体" pitchFamily="49" charset="-122"/>
              </a:rPr>
              <a:t>审查）</a:t>
            </a:r>
            <a:endParaRPr lang="zh-CN" altLang="en-US" sz="1350" dirty="0"/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9105" y="-449188"/>
            <a:ext cx="2327910" cy="1582420"/>
          </a:xfrm>
          <a:prstGeom prst="rect">
            <a:avLst/>
          </a:prstGeom>
        </p:spPr>
      </p:pic>
      <p:sp>
        <p:nvSpPr>
          <p:cNvPr id="4" name="标题 21"/>
          <p:cNvSpPr txBox="1">
            <a:spLocks/>
          </p:cNvSpPr>
          <p:nvPr/>
        </p:nvSpPr>
        <p:spPr>
          <a:xfrm>
            <a:off x="165100" y="132581"/>
            <a:ext cx="7886700" cy="495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700" b="1" dirty="0" smtClean="0">
                <a:latin typeface="楷体" pitchFamily="49" charset="-122"/>
                <a:ea typeface="楷体" pitchFamily="49" charset="-122"/>
                <a:cs typeface="+mj-cs"/>
              </a:rPr>
              <a:t>1</a:t>
            </a:r>
            <a:r>
              <a:rPr lang="zh-CN" altLang="en-US" sz="2700" b="1" dirty="0" smtClean="0">
                <a:latin typeface="楷体" pitchFamily="49" charset="-122"/>
                <a:ea typeface="楷体" pitchFamily="49" charset="-122"/>
                <a:cs typeface="+mj-cs"/>
              </a:rPr>
              <a:t>、基础资料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785794"/>
            <a:ext cx="3834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1.2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、客户资料的录入及其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excel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导入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1285860"/>
            <a:ext cx="8374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1.2.1  </a:t>
            </a:r>
            <a:r>
              <a:rPr lang="zh-CN" altLang="en-US" dirty="0" smtClean="0"/>
              <a:t>在录入客户资料前</a:t>
            </a:r>
            <a:r>
              <a:rPr lang="zh-CN" altLang="en-US" smtClean="0"/>
              <a:t>，先对客户</a:t>
            </a:r>
            <a:r>
              <a:rPr lang="zh-CN" altLang="en-US" dirty="0" smtClean="0"/>
              <a:t>进行分类，分成客户和供应商两大类，下面还</a:t>
            </a:r>
            <a:endParaRPr lang="en-US" altLang="zh-CN" dirty="0" smtClean="0"/>
          </a:p>
          <a:p>
            <a:r>
              <a:rPr lang="zh-CN" altLang="en-US" dirty="0" smtClean="0"/>
              <a:t>可以再细分其他类别，比如按地区划分等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000240"/>
            <a:ext cx="702786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>
            <a:hlinkClick r:id="rId4" action="ppaction://hlinksldjump"/>
          </p:cNvPr>
          <p:cNvSpPr txBox="1"/>
          <p:nvPr/>
        </p:nvSpPr>
        <p:spPr>
          <a:xfrm>
            <a:off x="3242443" y="6429396"/>
            <a:ext cx="79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上一页</a:t>
            </a:r>
            <a:endParaRPr lang="zh-CN" altLang="en-US" sz="1400" dirty="0"/>
          </a:p>
        </p:txBody>
      </p:sp>
      <p:sp>
        <p:nvSpPr>
          <p:cNvPr id="14" name="TextBox 13">
            <a:hlinkClick r:id="rId5" action="ppaction://hlinksldjump"/>
          </p:cNvPr>
          <p:cNvSpPr txBox="1"/>
          <p:nvPr/>
        </p:nvSpPr>
        <p:spPr>
          <a:xfrm>
            <a:off x="4171137" y="64293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下一页</a:t>
            </a:r>
            <a:endParaRPr lang="zh-CN" altLang="en-US" sz="1400" dirty="0"/>
          </a:p>
        </p:txBody>
      </p:sp>
      <p:sp>
        <p:nvSpPr>
          <p:cNvPr id="15" name="TextBox 14">
            <a:hlinkClick r:id="rId6" action="ppaction://hlinksldjump"/>
          </p:cNvPr>
          <p:cNvSpPr txBox="1"/>
          <p:nvPr/>
        </p:nvSpPr>
        <p:spPr>
          <a:xfrm>
            <a:off x="5099831" y="64293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首页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</TotalTime>
  <Words>3444</Words>
  <PresentationFormat>全屏显示(4:3)</PresentationFormat>
  <Paragraphs>418</Paragraphs>
  <Slides>53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54" baseType="lpstr">
      <vt:lpstr>Office 主题</vt:lpstr>
      <vt:lpstr>幻灯片 0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China</cp:lastModifiedBy>
  <cp:revision>123</cp:revision>
  <dcterms:created xsi:type="dcterms:W3CDTF">2018-04-20T03:15:33Z</dcterms:created>
  <dcterms:modified xsi:type="dcterms:W3CDTF">2019-06-22T07:40:52Z</dcterms:modified>
</cp:coreProperties>
</file>